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3" r:id="rId1"/>
  </p:sldMasterIdLst>
  <p:notesMasterIdLst>
    <p:notesMasterId r:id="rId40"/>
  </p:notesMasterIdLst>
  <p:sldIdLst>
    <p:sldId id="256" r:id="rId2"/>
    <p:sldId id="258" r:id="rId3"/>
    <p:sldId id="276" r:id="rId4"/>
    <p:sldId id="275" r:id="rId5"/>
    <p:sldId id="283" r:id="rId6"/>
    <p:sldId id="259" r:id="rId7"/>
    <p:sldId id="260" r:id="rId8"/>
    <p:sldId id="288" r:id="rId9"/>
    <p:sldId id="290" r:id="rId10"/>
    <p:sldId id="261" r:id="rId11"/>
    <p:sldId id="262" r:id="rId12"/>
    <p:sldId id="263" r:id="rId13"/>
    <p:sldId id="287" r:id="rId14"/>
    <p:sldId id="286" r:id="rId15"/>
    <p:sldId id="289" r:id="rId16"/>
    <p:sldId id="284" r:id="rId17"/>
    <p:sldId id="291" r:id="rId18"/>
    <p:sldId id="292" r:id="rId19"/>
    <p:sldId id="285" r:id="rId20"/>
    <p:sldId id="264" r:id="rId21"/>
    <p:sldId id="265" r:id="rId22"/>
    <p:sldId id="266" r:id="rId23"/>
    <p:sldId id="267" r:id="rId24"/>
    <p:sldId id="268" r:id="rId25"/>
    <p:sldId id="269" r:id="rId26"/>
    <p:sldId id="270" r:id="rId27"/>
    <p:sldId id="271" r:id="rId28"/>
    <p:sldId id="272" r:id="rId29"/>
    <p:sldId id="273" r:id="rId30"/>
    <p:sldId id="274" r:id="rId31"/>
    <p:sldId id="277" r:id="rId32"/>
    <p:sldId id="278" r:id="rId33"/>
    <p:sldId id="279" r:id="rId34"/>
    <p:sldId id="280" r:id="rId35"/>
    <p:sldId id="281" r:id="rId36"/>
    <p:sldId id="282" r:id="rId37"/>
    <p:sldId id="293" r:id="rId38"/>
    <p:sldId id="294" r:id="rId39"/>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4"/>
    <p:restoredTop sz="93685"/>
  </p:normalViewPr>
  <p:slideViewPr>
    <p:cSldViewPr>
      <p:cViewPr varScale="1">
        <p:scale>
          <a:sx n="109" d="100"/>
          <a:sy n="109" d="100"/>
        </p:scale>
        <p:origin x="258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ltLang="zh-TW"/>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TW"/>
          </a:p>
        </p:txBody>
      </p:sp>
      <p:sp>
        <p:nvSpPr>
          <p:cNvPr id="102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ltLang="zh-TW"/>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E9A518E5-C674-D94F-AD03-B77D658CC342}"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新細明體" charset="-120"/>
        <a:cs typeface="+mn-cs"/>
      </a:defRPr>
    </a:lvl1pPr>
    <a:lvl2pPr marL="457200" algn="l" rtl="0" fontAlgn="base">
      <a:spcBef>
        <a:spcPct val="30000"/>
      </a:spcBef>
      <a:spcAft>
        <a:spcPct val="0"/>
      </a:spcAft>
      <a:defRPr kumimoji="1" sz="1200" kern="1200">
        <a:solidFill>
          <a:schemeClr val="tx1"/>
        </a:solidFill>
        <a:latin typeface="Arial" charset="0"/>
        <a:ea typeface="新細明體" charset="-120"/>
        <a:cs typeface="+mn-cs"/>
      </a:defRPr>
    </a:lvl2pPr>
    <a:lvl3pPr marL="914400" algn="l" rtl="0" fontAlgn="base">
      <a:spcBef>
        <a:spcPct val="30000"/>
      </a:spcBef>
      <a:spcAft>
        <a:spcPct val="0"/>
      </a:spcAft>
      <a:defRPr kumimoji="1" sz="1200" kern="1200">
        <a:solidFill>
          <a:schemeClr val="tx1"/>
        </a:solidFill>
        <a:latin typeface="Arial" charset="0"/>
        <a:ea typeface="新細明體" charset="-120"/>
        <a:cs typeface="+mn-cs"/>
      </a:defRPr>
    </a:lvl3pPr>
    <a:lvl4pPr marL="1371600" algn="l" rtl="0" fontAlgn="base">
      <a:spcBef>
        <a:spcPct val="30000"/>
      </a:spcBef>
      <a:spcAft>
        <a:spcPct val="0"/>
      </a:spcAft>
      <a:defRPr kumimoji="1" sz="1200" kern="1200">
        <a:solidFill>
          <a:schemeClr val="tx1"/>
        </a:solidFill>
        <a:latin typeface="Arial" charset="0"/>
        <a:ea typeface="新細明體" charset="-120"/>
        <a:cs typeface="+mn-cs"/>
      </a:defRPr>
    </a:lvl4pPr>
    <a:lvl5pPr marL="1828800" algn="l" rtl="0" fontAlgn="base">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2133600" y="1371600"/>
            <a:ext cx="6477000" cy="1752600"/>
          </a:xfrm>
        </p:spPr>
        <p:txBody>
          <a:bodyPr/>
          <a:lstStyle>
            <a:lvl1pPr>
              <a:defRPr sz="5400"/>
            </a:lvl1pPr>
          </a:lstStyle>
          <a:p>
            <a:pPr lvl="0"/>
            <a:r>
              <a:rPr lang="zh-TW" altLang="en-US" noProof="0"/>
              <a:t>按一下以編輯母片標題樣式</a:t>
            </a:r>
          </a:p>
        </p:txBody>
      </p:sp>
      <p:sp>
        <p:nvSpPr>
          <p:cNvPr id="9219" name="Rectangle 3"/>
          <p:cNvSpPr>
            <a:spLocks noGrp="1" noChangeArrowheads="1"/>
          </p:cNvSpPr>
          <p:nvPr>
            <p:ph type="subTitle" idx="1"/>
          </p:nvPr>
        </p:nvSpPr>
        <p:spPr>
          <a:xfrm>
            <a:off x="2133600" y="3733800"/>
            <a:ext cx="6477000" cy="1981200"/>
          </a:xfrm>
        </p:spPr>
        <p:txBody>
          <a:bodyPr/>
          <a:lstStyle>
            <a:lvl1pPr marL="0" indent="0">
              <a:buFont typeface="Wingdings" charset="2"/>
              <a:buNone/>
              <a:defRPr/>
            </a:lvl1pPr>
          </a:lstStyle>
          <a:p>
            <a:pPr lvl="0"/>
            <a:r>
              <a:rPr lang="zh-TW" altLang="en-US" noProof="0"/>
              <a:t>按一下以編輯母片副標題樣式</a:t>
            </a:r>
          </a:p>
        </p:txBody>
      </p:sp>
      <p:sp>
        <p:nvSpPr>
          <p:cNvPr id="9220" name="Rectangle 4"/>
          <p:cNvSpPr>
            <a:spLocks noGrp="1" noChangeArrowheads="1"/>
          </p:cNvSpPr>
          <p:nvPr>
            <p:ph type="dt" sz="half" idx="2"/>
          </p:nvPr>
        </p:nvSpPr>
        <p:spPr>
          <a:xfrm>
            <a:off x="7086600" y="6248400"/>
            <a:ext cx="1524000" cy="457200"/>
          </a:xfrm>
        </p:spPr>
        <p:txBody>
          <a:bodyPr/>
          <a:lstStyle>
            <a:lvl1pPr>
              <a:defRPr/>
            </a:lvl1pPr>
          </a:lstStyle>
          <a:p>
            <a:r>
              <a:rPr lang="zh-TW" altLang="en-US"/>
              <a:t>專案管理(第4版)</a:t>
            </a:r>
            <a:endParaRPr lang="en-US" altLang="zh-TW"/>
          </a:p>
        </p:txBody>
      </p:sp>
      <p:sp>
        <p:nvSpPr>
          <p:cNvPr id="9221" name="Rectangle 5"/>
          <p:cNvSpPr>
            <a:spLocks noGrp="1" noChangeArrowheads="1"/>
          </p:cNvSpPr>
          <p:nvPr>
            <p:ph type="ftr" sz="quarter" idx="3"/>
          </p:nvPr>
        </p:nvSpPr>
        <p:spPr>
          <a:xfrm>
            <a:off x="3810000" y="6248400"/>
            <a:ext cx="2895600" cy="457200"/>
          </a:xfrm>
        </p:spPr>
        <p:txBody>
          <a:bodyPr/>
          <a:lstStyle>
            <a:lvl1pPr>
              <a:defRPr/>
            </a:lvl1pPr>
          </a:lstStyle>
          <a:p>
            <a:endParaRPr lang="en-US" altLang="zh-TW"/>
          </a:p>
        </p:txBody>
      </p:sp>
      <p:sp>
        <p:nvSpPr>
          <p:cNvPr id="9222" name="Rectangle 6"/>
          <p:cNvSpPr>
            <a:spLocks noGrp="1" noChangeArrowheads="1"/>
          </p:cNvSpPr>
          <p:nvPr>
            <p:ph type="sldNum" sz="quarter" idx="4"/>
          </p:nvPr>
        </p:nvSpPr>
        <p:spPr>
          <a:xfrm>
            <a:off x="2209800" y="6248400"/>
            <a:ext cx="1219200" cy="457200"/>
          </a:xfrm>
        </p:spPr>
        <p:txBody>
          <a:bodyPr/>
          <a:lstStyle>
            <a:lvl1pPr>
              <a:defRPr/>
            </a:lvl1pPr>
          </a:lstStyle>
          <a:p>
            <a:fld id="{C0597903-6F7A-324E-8964-F18D085D7BD2}" type="slidenum">
              <a:rPr lang="en-US" altLang="zh-TW"/>
              <a:pPr/>
              <a:t>‹#›</a:t>
            </a:fld>
            <a:endParaRPr lang="en-US" altLang="zh-TW"/>
          </a:p>
        </p:txBody>
      </p:sp>
      <p:sp>
        <p:nvSpPr>
          <p:cNvPr id="9223" name="Line 7"/>
          <p:cNvSpPr>
            <a:spLocks noChangeShapeType="1"/>
          </p:cNvSpPr>
          <p:nvPr/>
        </p:nvSpPr>
        <p:spPr bwMode="auto">
          <a:xfrm>
            <a:off x="1905000" y="1219200"/>
            <a:ext cx="0" cy="2057400"/>
          </a:xfrm>
          <a:prstGeom prst="line">
            <a:avLst/>
          </a:prstGeom>
          <a:noFill/>
          <a:ln w="349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TW" altLang="en-US"/>
          </a:p>
        </p:txBody>
      </p:sp>
      <p:sp>
        <p:nvSpPr>
          <p:cNvPr id="9224" name="Oval 8"/>
          <p:cNvSpPr>
            <a:spLocks noChangeArrowheads="1"/>
          </p:cNvSpPr>
          <p:nvPr/>
        </p:nvSpPr>
        <p:spPr bwMode="auto">
          <a:xfrm>
            <a:off x="163513" y="2103438"/>
            <a:ext cx="347662" cy="347662"/>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x-none" altLang="x-none" sz="2400">
              <a:latin typeface="Times New Roman" charset="0"/>
            </a:endParaRPr>
          </a:p>
        </p:txBody>
      </p:sp>
      <p:sp>
        <p:nvSpPr>
          <p:cNvPr id="9225" name="Oval 9"/>
          <p:cNvSpPr>
            <a:spLocks noChangeArrowheads="1"/>
          </p:cNvSpPr>
          <p:nvPr/>
        </p:nvSpPr>
        <p:spPr bwMode="auto">
          <a:xfrm>
            <a:off x="739775" y="2105025"/>
            <a:ext cx="349250" cy="347663"/>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x-none" altLang="x-none" sz="2400">
              <a:latin typeface="Times New Roman" charset="0"/>
            </a:endParaRPr>
          </a:p>
        </p:txBody>
      </p:sp>
      <p:sp>
        <p:nvSpPr>
          <p:cNvPr id="9226" name="Oval 10"/>
          <p:cNvSpPr>
            <a:spLocks noChangeArrowheads="1"/>
          </p:cNvSpPr>
          <p:nvPr/>
        </p:nvSpPr>
        <p:spPr bwMode="auto">
          <a:xfrm>
            <a:off x="1317625" y="2105025"/>
            <a:ext cx="347663" cy="34766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x-none" altLang="x-none" sz="2400">
              <a:latin typeface="Times New Roman" charset="0"/>
            </a:endParaRPr>
          </a:p>
        </p:txBody>
      </p:sp>
      <p:pic>
        <p:nvPicPr>
          <p:cNvPr id="9227" name="Picture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388" y="6165850"/>
            <a:ext cx="13716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zh-TW" altLang="en-US"/>
              <a:t>專案管理(第4版)</a:t>
            </a:r>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B5C1B274-9676-1F42-B41D-5E0CC380FE36}" type="slidenum">
              <a:rPr lang="en-US" altLang="zh-TW"/>
              <a:pPr/>
              <a:t>‹#›</a:t>
            </a:fld>
            <a:endParaRPr lang="en-US" altLang="zh-TW"/>
          </a:p>
        </p:txBody>
      </p:sp>
    </p:spTree>
    <p:extLst>
      <p:ext uri="{BB962C8B-B14F-4D97-AF65-F5344CB8AC3E}">
        <p14:creationId xmlns:p14="http://schemas.microsoft.com/office/powerpoint/2010/main" val="185935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6781800" y="190500"/>
            <a:ext cx="1752600" cy="58293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524000" y="190500"/>
            <a:ext cx="5105400" cy="58293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zh-TW" altLang="en-US"/>
              <a:t>專案管理(第4版)</a:t>
            </a:r>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109AE552-18A5-C34C-BBEC-CE19F16E7BD4}" type="slidenum">
              <a:rPr lang="en-US" altLang="zh-TW"/>
              <a:pPr/>
              <a:t>‹#›</a:t>
            </a:fld>
            <a:endParaRPr lang="en-US" altLang="zh-TW"/>
          </a:p>
        </p:txBody>
      </p:sp>
    </p:spTree>
    <p:extLst>
      <p:ext uri="{BB962C8B-B14F-4D97-AF65-F5344CB8AC3E}">
        <p14:creationId xmlns:p14="http://schemas.microsoft.com/office/powerpoint/2010/main" val="40194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524000" y="190500"/>
            <a:ext cx="7010400" cy="1527175"/>
          </a:xfrm>
        </p:spPr>
        <p:txBody>
          <a:bodyPr/>
          <a:lstStyle/>
          <a:p>
            <a:r>
              <a:rPr lang="zh-TW" altLang="en-US"/>
              <a:t>按一下以編輯母片標題樣式</a:t>
            </a:r>
          </a:p>
        </p:txBody>
      </p:sp>
      <p:sp>
        <p:nvSpPr>
          <p:cNvPr id="3" name="表格版面配置區 2"/>
          <p:cNvSpPr>
            <a:spLocks noGrp="1"/>
          </p:cNvSpPr>
          <p:nvPr>
            <p:ph type="tbl" idx="1"/>
          </p:nvPr>
        </p:nvSpPr>
        <p:spPr>
          <a:xfrm>
            <a:off x="1524000" y="1905000"/>
            <a:ext cx="7010400" cy="4114800"/>
          </a:xfrm>
        </p:spPr>
        <p:txBody>
          <a:bodyPr/>
          <a:lstStyle/>
          <a:p>
            <a:endParaRPr lang="zh-TW" altLang="en-US"/>
          </a:p>
        </p:txBody>
      </p:sp>
      <p:sp>
        <p:nvSpPr>
          <p:cNvPr id="4" name="日期版面配置區 3"/>
          <p:cNvSpPr>
            <a:spLocks noGrp="1"/>
          </p:cNvSpPr>
          <p:nvPr>
            <p:ph type="dt" sz="half" idx="10"/>
          </p:nvPr>
        </p:nvSpPr>
        <p:spPr>
          <a:xfrm>
            <a:off x="6629400" y="6248400"/>
            <a:ext cx="1905000" cy="457200"/>
          </a:xfrm>
        </p:spPr>
        <p:txBody>
          <a:bodyPr/>
          <a:lstStyle>
            <a:lvl1pPr>
              <a:defRPr/>
            </a:lvl1pPr>
          </a:lstStyle>
          <a:p>
            <a:r>
              <a:rPr lang="zh-TW" altLang="en-US"/>
              <a:t>專案管理(第4版)</a:t>
            </a:r>
            <a:endParaRPr lang="en-US" altLang="zh-TW"/>
          </a:p>
        </p:txBody>
      </p:sp>
      <p:sp>
        <p:nvSpPr>
          <p:cNvPr id="5" name="頁尾版面配置區 4"/>
          <p:cNvSpPr>
            <a:spLocks noGrp="1"/>
          </p:cNvSpPr>
          <p:nvPr>
            <p:ph type="ftr" sz="quarter" idx="11"/>
          </p:nvPr>
        </p:nvSpPr>
        <p:spPr>
          <a:xfrm>
            <a:off x="3276600" y="6248400"/>
            <a:ext cx="2895600" cy="457200"/>
          </a:xfrm>
        </p:spPr>
        <p:txBody>
          <a:bodyPr/>
          <a:lstStyle>
            <a:lvl1pPr>
              <a:defRPr/>
            </a:lvl1pPr>
          </a:lstStyle>
          <a:p>
            <a:endParaRPr lang="en-US" altLang="zh-TW"/>
          </a:p>
        </p:txBody>
      </p:sp>
      <p:sp>
        <p:nvSpPr>
          <p:cNvPr id="6" name="投影片編號版面配置區 5"/>
          <p:cNvSpPr>
            <a:spLocks noGrp="1"/>
          </p:cNvSpPr>
          <p:nvPr>
            <p:ph type="sldNum" sz="quarter" idx="12"/>
          </p:nvPr>
        </p:nvSpPr>
        <p:spPr>
          <a:xfrm>
            <a:off x="1524000" y="6248400"/>
            <a:ext cx="1295400" cy="457200"/>
          </a:xfrm>
        </p:spPr>
        <p:txBody>
          <a:bodyPr/>
          <a:lstStyle>
            <a:lvl1pPr>
              <a:defRPr/>
            </a:lvl1pPr>
          </a:lstStyle>
          <a:p>
            <a:fld id="{67492D02-7C79-A745-8D8A-4CAE9B0AAA95}" type="slidenum">
              <a:rPr lang="en-US" altLang="zh-TW"/>
              <a:pPr/>
              <a:t>‹#›</a:t>
            </a:fld>
            <a:endParaRPr lang="en-US" altLang="zh-TW"/>
          </a:p>
        </p:txBody>
      </p:sp>
    </p:spTree>
    <p:extLst>
      <p:ext uri="{BB962C8B-B14F-4D97-AF65-F5344CB8AC3E}">
        <p14:creationId xmlns:p14="http://schemas.microsoft.com/office/powerpoint/2010/main" val="123165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zh-TW" altLang="en-US"/>
              <a:t>專案管理(第4版)</a:t>
            </a:r>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D82C1C4E-FA2D-F643-BB57-AA266B30A926}" type="slidenum">
              <a:rPr lang="en-US" altLang="zh-TW"/>
              <a:pPr/>
              <a:t>‹#›</a:t>
            </a:fld>
            <a:endParaRPr lang="en-US" altLang="zh-TW"/>
          </a:p>
        </p:txBody>
      </p:sp>
    </p:spTree>
    <p:extLst>
      <p:ext uri="{BB962C8B-B14F-4D97-AF65-F5344CB8AC3E}">
        <p14:creationId xmlns:p14="http://schemas.microsoft.com/office/powerpoint/2010/main" val="1904478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zh-TW" altLang="en-US"/>
              <a:t>專案管理(第4版)</a:t>
            </a:r>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05A8A424-6D0C-7344-9A38-F58F1400D39F}" type="slidenum">
              <a:rPr lang="en-US" altLang="zh-TW"/>
              <a:pPr/>
              <a:t>‹#›</a:t>
            </a:fld>
            <a:endParaRPr lang="en-US" altLang="zh-TW"/>
          </a:p>
        </p:txBody>
      </p:sp>
    </p:spTree>
    <p:extLst>
      <p:ext uri="{BB962C8B-B14F-4D97-AF65-F5344CB8AC3E}">
        <p14:creationId xmlns:p14="http://schemas.microsoft.com/office/powerpoint/2010/main" val="318374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524000" y="1905000"/>
            <a:ext cx="3429000" cy="4114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05400" y="1905000"/>
            <a:ext cx="3429000" cy="4114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zh-TW" altLang="en-US"/>
              <a:t>專案管理(第4版)</a:t>
            </a:r>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7CD0A2ED-D9E2-ED43-ACB5-4DAAACDAD42C}" type="slidenum">
              <a:rPr lang="en-US" altLang="zh-TW"/>
              <a:pPr/>
              <a:t>‹#›</a:t>
            </a:fld>
            <a:endParaRPr lang="en-US" altLang="zh-TW"/>
          </a:p>
        </p:txBody>
      </p:sp>
    </p:spTree>
    <p:extLst>
      <p:ext uri="{BB962C8B-B14F-4D97-AF65-F5344CB8AC3E}">
        <p14:creationId xmlns:p14="http://schemas.microsoft.com/office/powerpoint/2010/main" val="153049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zh-TW" altLang="en-US"/>
              <a:t>專案管理(第4版)</a:t>
            </a:r>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14E4E65A-0317-1F4D-8CB6-026052FC65DC}" type="slidenum">
              <a:rPr lang="en-US" altLang="zh-TW"/>
              <a:pPr/>
              <a:t>‹#›</a:t>
            </a:fld>
            <a:endParaRPr lang="en-US" altLang="zh-TW"/>
          </a:p>
        </p:txBody>
      </p:sp>
    </p:spTree>
    <p:extLst>
      <p:ext uri="{BB962C8B-B14F-4D97-AF65-F5344CB8AC3E}">
        <p14:creationId xmlns:p14="http://schemas.microsoft.com/office/powerpoint/2010/main" val="391432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zh-TW" altLang="en-US"/>
              <a:t>專案管理(第4版)</a:t>
            </a:r>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C3E78FCE-FE3C-AF4F-9B0B-888CD18B0F2D}" type="slidenum">
              <a:rPr lang="en-US" altLang="zh-TW"/>
              <a:pPr/>
              <a:t>‹#›</a:t>
            </a:fld>
            <a:endParaRPr lang="en-US" altLang="zh-TW"/>
          </a:p>
        </p:txBody>
      </p:sp>
    </p:spTree>
    <p:extLst>
      <p:ext uri="{BB962C8B-B14F-4D97-AF65-F5344CB8AC3E}">
        <p14:creationId xmlns:p14="http://schemas.microsoft.com/office/powerpoint/2010/main" val="1061415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zh-TW" altLang="en-US"/>
              <a:t>專案管理(第4版)</a:t>
            </a:r>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0A0EEB29-8512-E442-A27E-E1CF4422FE0F}" type="slidenum">
              <a:rPr lang="en-US" altLang="zh-TW"/>
              <a:pPr/>
              <a:t>‹#›</a:t>
            </a:fld>
            <a:endParaRPr lang="en-US" altLang="zh-TW"/>
          </a:p>
        </p:txBody>
      </p:sp>
    </p:spTree>
    <p:extLst>
      <p:ext uri="{BB962C8B-B14F-4D97-AF65-F5344CB8AC3E}">
        <p14:creationId xmlns:p14="http://schemas.microsoft.com/office/powerpoint/2010/main" val="5561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zh-TW" altLang="en-US"/>
              <a:t>專案管理(第4版)</a:t>
            </a:r>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15B11D9F-5E18-CD48-A01A-3962E9A6003E}" type="slidenum">
              <a:rPr lang="en-US" altLang="zh-TW"/>
              <a:pPr/>
              <a:t>‹#›</a:t>
            </a:fld>
            <a:endParaRPr lang="en-US" altLang="zh-TW"/>
          </a:p>
        </p:txBody>
      </p:sp>
    </p:spTree>
    <p:extLst>
      <p:ext uri="{BB962C8B-B14F-4D97-AF65-F5344CB8AC3E}">
        <p14:creationId xmlns:p14="http://schemas.microsoft.com/office/powerpoint/2010/main" val="63524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zh-TW" altLang="en-US"/>
              <a:t>專案管理(第4版)</a:t>
            </a:r>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55880975-7648-5149-B485-23922AB221F1}" type="slidenum">
              <a:rPr lang="en-US" altLang="zh-TW"/>
              <a:pPr/>
              <a:t>‹#›</a:t>
            </a:fld>
            <a:endParaRPr lang="en-US" altLang="zh-TW"/>
          </a:p>
        </p:txBody>
      </p:sp>
    </p:spTree>
    <p:extLst>
      <p:ext uri="{BB962C8B-B14F-4D97-AF65-F5344CB8AC3E}">
        <p14:creationId xmlns:p14="http://schemas.microsoft.com/office/powerpoint/2010/main" val="1462346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1524000" y="190500"/>
            <a:ext cx="701040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8195" name="Rectangle 3"/>
          <p:cNvSpPr>
            <a:spLocks noGrp="1" noChangeArrowheads="1"/>
          </p:cNvSpPr>
          <p:nvPr>
            <p:ph type="body" idx="1"/>
          </p:nvPr>
        </p:nvSpPr>
        <p:spPr bwMode="auto">
          <a:xfrm>
            <a:off x="1524000" y="1905000"/>
            <a:ext cx="7010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196" name="Rectangle 4"/>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kumimoji="0" sz="1000"/>
            </a:lvl1pPr>
          </a:lstStyle>
          <a:p>
            <a:r>
              <a:rPr lang="zh-TW" altLang="en-US"/>
              <a:t>專案管理(第4版)</a:t>
            </a:r>
            <a:endParaRPr lang="en-US" altLang="zh-TW"/>
          </a:p>
        </p:txBody>
      </p:sp>
      <p:sp>
        <p:nvSpPr>
          <p:cNvPr id="8197" name="Rectangle 5"/>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kumimoji="0" sz="1000"/>
            </a:lvl1pPr>
          </a:lstStyle>
          <a:p>
            <a:endParaRPr lang="en-US" altLang="zh-TW"/>
          </a:p>
        </p:txBody>
      </p:sp>
      <p:sp>
        <p:nvSpPr>
          <p:cNvPr id="8198" name="Rectangle 6"/>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kumimoji="0" sz="1400"/>
            </a:lvl1pPr>
          </a:lstStyle>
          <a:p>
            <a:fld id="{7BF41C24-91A4-554D-833C-3B59FE81253E}" type="slidenum">
              <a:rPr lang="en-US" altLang="zh-TW"/>
              <a:pPr/>
              <a:t>‹#›</a:t>
            </a:fld>
            <a:endParaRPr lang="en-US" altLang="zh-TW"/>
          </a:p>
        </p:txBody>
      </p:sp>
      <p:sp>
        <p:nvSpPr>
          <p:cNvPr id="8199" name="Line 7"/>
          <p:cNvSpPr>
            <a:spLocks noChangeShapeType="1"/>
          </p:cNvSpPr>
          <p:nvPr/>
        </p:nvSpPr>
        <p:spPr bwMode="auto">
          <a:xfrm flipV="1">
            <a:off x="1371600" y="304800"/>
            <a:ext cx="0" cy="1295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TW" altLang="en-US"/>
          </a:p>
        </p:txBody>
      </p:sp>
      <p:sp>
        <p:nvSpPr>
          <p:cNvPr id="8200" name="Oval 8"/>
          <p:cNvSpPr>
            <a:spLocks noChangeArrowheads="1"/>
          </p:cNvSpPr>
          <p:nvPr/>
        </p:nvSpPr>
        <p:spPr bwMode="auto">
          <a:xfrm>
            <a:off x="152400" y="838200"/>
            <a:ext cx="228600" cy="228600"/>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x-none" altLang="x-none" sz="2400">
              <a:latin typeface="Times New Roman" charset="0"/>
            </a:endParaRPr>
          </a:p>
        </p:txBody>
      </p:sp>
      <p:sp>
        <p:nvSpPr>
          <p:cNvPr id="8201" name="Oval 9"/>
          <p:cNvSpPr>
            <a:spLocks noChangeArrowheads="1"/>
          </p:cNvSpPr>
          <p:nvPr/>
        </p:nvSpPr>
        <p:spPr bwMode="auto">
          <a:xfrm>
            <a:off x="539750" y="838200"/>
            <a:ext cx="228600" cy="2286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x-none" altLang="x-none" sz="2400">
              <a:latin typeface="Times New Roman" charset="0"/>
            </a:endParaRPr>
          </a:p>
        </p:txBody>
      </p:sp>
      <p:sp>
        <p:nvSpPr>
          <p:cNvPr id="8202" name="Oval 10"/>
          <p:cNvSpPr>
            <a:spLocks noChangeArrowheads="1"/>
          </p:cNvSpPr>
          <p:nvPr/>
        </p:nvSpPr>
        <p:spPr bwMode="auto">
          <a:xfrm>
            <a:off x="927100" y="838200"/>
            <a:ext cx="228600" cy="22860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x-none" altLang="x-none" sz="2400">
              <a:latin typeface="Times New Roman" charset="0"/>
            </a:endParaRPr>
          </a:p>
        </p:txBody>
      </p:sp>
      <p:pic>
        <p:nvPicPr>
          <p:cNvPr id="8203" name="Picture 1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79388" y="6165850"/>
            <a:ext cx="13716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sldNum="0" hdr="0" ftr="0"/>
  <p:txStyles>
    <p:titleStyle>
      <a:lvl1pPr algn="l" rtl="0" fontAlgn="base">
        <a:spcBef>
          <a:spcPct val="0"/>
        </a:spcBef>
        <a:spcAft>
          <a:spcPct val="0"/>
        </a:spcAft>
        <a:defRPr kumimoji="1" sz="4200" kern="1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Arial" charset="0"/>
          <a:ea typeface="新細明體" charset="-120"/>
        </a:defRPr>
      </a:lvl2pPr>
      <a:lvl3pPr algn="l" rtl="0" fontAlgn="base">
        <a:spcBef>
          <a:spcPct val="0"/>
        </a:spcBef>
        <a:spcAft>
          <a:spcPct val="0"/>
        </a:spcAft>
        <a:defRPr kumimoji="1" sz="4200">
          <a:solidFill>
            <a:schemeClr val="tx2"/>
          </a:solidFill>
          <a:latin typeface="Arial" charset="0"/>
          <a:ea typeface="新細明體" charset="-120"/>
        </a:defRPr>
      </a:lvl3pPr>
      <a:lvl4pPr algn="l" rtl="0" fontAlgn="base">
        <a:spcBef>
          <a:spcPct val="0"/>
        </a:spcBef>
        <a:spcAft>
          <a:spcPct val="0"/>
        </a:spcAft>
        <a:defRPr kumimoji="1" sz="4200">
          <a:solidFill>
            <a:schemeClr val="tx2"/>
          </a:solidFill>
          <a:latin typeface="Arial" charset="0"/>
          <a:ea typeface="新細明體" charset="-120"/>
        </a:defRPr>
      </a:lvl4pPr>
      <a:lvl5pPr algn="l" rtl="0" fontAlgn="base">
        <a:spcBef>
          <a:spcPct val="0"/>
        </a:spcBef>
        <a:spcAft>
          <a:spcPct val="0"/>
        </a:spcAft>
        <a:defRPr kumimoji="1" sz="4200">
          <a:solidFill>
            <a:schemeClr val="tx2"/>
          </a:solidFill>
          <a:latin typeface="Arial" charset="0"/>
          <a:ea typeface="新細明體" charset="-120"/>
        </a:defRPr>
      </a:lvl5pPr>
      <a:lvl6pPr marL="457200" algn="l" rtl="0" fontAlgn="base">
        <a:spcBef>
          <a:spcPct val="0"/>
        </a:spcBef>
        <a:spcAft>
          <a:spcPct val="0"/>
        </a:spcAft>
        <a:defRPr kumimoji="1" sz="4200">
          <a:solidFill>
            <a:schemeClr val="tx2"/>
          </a:solidFill>
          <a:latin typeface="Arial" charset="0"/>
          <a:ea typeface="新細明體" charset="-120"/>
        </a:defRPr>
      </a:lvl6pPr>
      <a:lvl7pPr marL="914400" algn="l" rtl="0" fontAlgn="base">
        <a:spcBef>
          <a:spcPct val="0"/>
        </a:spcBef>
        <a:spcAft>
          <a:spcPct val="0"/>
        </a:spcAft>
        <a:defRPr kumimoji="1" sz="4200">
          <a:solidFill>
            <a:schemeClr val="tx2"/>
          </a:solidFill>
          <a:latin typeface="Arial" charset="0"/>
          <a:ea typeface="新細明體" charset="-120"/>
        </a:defRPr>
      </a:lvl7pPr>
      <a:lvl8pPr marL="1371600" algn="l" rtl="0" fontAlgn="base">
        <a:spcBef>
          <a:spcPct val="0"/>
        </a:spcBef>
        <a:spcAft>
          <a:spcPct val="0"/>
        </a:spcAft>
        <a:defRPr kumimoji="1" sz="4200">
          <a:solidFill>
            <a:schemeClr val="tx2"/>
          </a:solidFill>
          <a:latin typeface="Arial" charset="0"/>
          <a:ea typeface="新細明體" charset="-120"/>
        </a:defRPr>
      </a:lvl8pPr>
      <a:lvl9pPr marL="1828800" algn="l" rtl="0" fontAlgn="base">
        <a:spcBef>
          <a:spcPct val="0"/>
        </a:spcBef>
        <a:spcAft>
          <a:spcPct val="0"/>
        </a:spcAft>
        <a:defRPr kumimoji="1" sz="4200">
          <a:solidFill>
            <a:schemeClr val="tx2"/>
          </a:solidFill>
          <a:latin typeface="Arial" charset="0"/>
          <a:ea typeface="新細明體" charset="-120"/>
        </a:defRPr>
      </a:lvl9pPr>
    </p:titleStyle>
    <p:bodyStyle>
      <a:lvl1pPr marL="342900" indent="-342900" algn="l" rtl="0" fontAlgn="base">
        <a:spcBef>
          <a:spcPct val="20000"/>
        </a:spcBef>
        <a:spcAft>
          <a:spcPct val="0"/>
        </a:spcAft>
        <a:buClr>
          <a:schemeClr val="tx1"/>
        </a:buClr>
        <a:buSzPct val="70000"/>
        <a:buFont typeface="Wingdings" charset="2"/>
        <a:buChar char="¢"/>
        <a:defRPr kumimoji="1" sz="3000" kern="12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5000"/>
        <a:buFont typeface="Wingdings" charset="2"/>
        <a:buChar char="l"/>
        <a:defRPr kumimoji="1" sz="2800" kern="1200">
          <a:solidFill>
            <a:schemeClr val="tx2"/>
          </a:solidFill>
          <a:latin typeface="+mn-lt"/>
          <a:ea typeface="+mn-ea"/>
          <a:cs typeface="+mn-cs"/>
        </a:defRPr>
      </a:lvl2pPr>
      <a:lvl3pPr marL="1143000" indent="-228600" algn="l" rtl="0" fontAlgn="base">
        <a:spcBef>
          <a:spcPct val="20000"/>
        </a:spcBef>
        <a:spcAft>
          <a:spcPct val="0"/>
        </a:spcAft>
        <a:buClr>
          <a:schemeClr val="accent2"/>
        </a:buClr>
        <a:buChar char="•"/>
        <a:defRPr kumimoji="1" sz="2400" kern="1200">
          <a:solidFill>
            <a:schemeClr val="tx2"/>
          </a:solidFill>
          <a:latin typeface="+mn-lt"/>
          <a:ea typeface="+mn-ea"/>
          <a:cs typeface="+mn-cs"/>
        </a:defRPr>
      </a:lvl3pPr>
      <a:lvl4pPr marL="1600200" indent="-228600" algn="l" rtl="0" fontAlgn="base">
        <a:spcBef>
          <a:spcPct val="20000"/>
        </a:spcBef>
        <a:spcAft>
          <a:spcPct val="0"/>
        </a:spcAft>
        <a:buClr>
          <a:schemeClr val="tx1"/>
        </a:buClr>
        <a:buChar char="•"/>
        <a:defRPr kumimoji="1" sz="2000" kern="1200">
          <a:solidFill>
            <a:schemeClr val="tx2"/>
          </a:solidFill>
          <a:latin typeface="+mn-lt"/>
          <a:ea typeface="+mn-ea"/>
          <a:cs typeface="+mn-cs"/>
        </a:defRPr>
      </a:lvl4pPr>
      <a:lvl5pPr marL="2057400" indent="-228600" algn="l" rtl="0" fontAlgn="base">
        <a:spcBef>
          <a:spcPct val="20000"/>
        </a:spcBef>
        <a:spcAft>
          <a:spcPct val="0"/>
        </a:spcAft>
        <a:buChar char="•"/>
        <a:defRPr kumimoji="1"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ewEG4FNnv9Y"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TW" altLang="en-US"/>
              <a:t>成本管理</a:t>
            </a:r>
            <a:br>
              <a:rPr lang="zh-TW" altLang="en-US"/>
            </a:br>
            <a:r>
              <a:rPr lang="en-US" altLang="zh-TW"/>
              <a:t>(Cost)  </a:t>
            </a:r>
          </a:p>
        </p:txBody>
      </p:sp>
      <p:sp>
        <p:nvSpPr>
          <p:cNvPr id="2051" name="Rectangle 3"/>
          <p:cNvSpPr>
            <a:spLocks noGrp="1" noChangeArrowheads="1"/>
          </p:cNvSpPr>
          <p:nvPr>
            <p:ph type="subTitle" idx="1"/>
          </p:nvPr>
        </p:nvSpPr>
        <p:spPr/>
        <p:txBody>
          <a:bodyPr/>
          <a:lstStyle/>
          <a:p>
            <a:r>
              <a:rPr lang="zh-TW" altLang="en-US" dirty="0"/>
              <a:t>授課教師：賴佳瑜老師</a:t>
            </a:r>
            <a:endParaRPr lang="en-US" altLang="zh-TW" dirty="0"/>
          </a:p>
          <a:p>
            <a:r>
              <a:rPr lang="en-US" altLang="zh-TW" dirty="0"/>
              <a:t>2022/11/15</a:t>
            </a: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57346" name="Rectangle 2"/>
          <p:cNvSpPr>
            <a:spLocks noGrp="1" noChangeArrowheads="1"/>
          </p:cNvSpPr>
          <p:nvPr>
            <p:ph type="title"/>
          </p:nvPr>
        </p:nvSpPr>
        <p:spPr/>
        <p:txBody>
          <a:bodyPr/>
          <a:lstStyle/>
          <a:p>
            <a:r>
              <a:rPr lang="zh-TW" altLang="en-US"/>
              <a:t>成本基線</a:t>
            </a:r>
            <a:r>
              <a:rPr lang="en-US" altLang="zh-TW"/>
              <a:t>(Cost Baseline) </a:t>
            </a:r>
          </a:p>
        </p:txBody>
      </p:sp>
      <p:sp>
        <p:nvSpPr>
          <p:cNvPr id="57347" name="Rectangle 3"/>
          <p:cNvSpPr>
            <a:spLocks noGrp="1" noChangeArrowheads="1"/>
          </p:cNvSpPr>
          <p:nvPr>
            <p:ph type="body" idx="1"/>
          </p:nvPr>
        </p:nvSpPr>
        <p:spPr/>
        <p:txBody>
          <a:bodyPr/>
          <a:lstStyle/>
          <a:p>
            <a:r>
              <a:rPr lang="zh-TW" altLang="en-US" dirty="0"/>
              <a:t>是「編列成本預算」流程的主要產出</a:t>
            </a:r>
          </a:p>
          <a:p>
            <a:r>
              <a:rPr lang="zh-TW" altLang="en-US" dirty="0"/>
              <a:t>只有與專案有關的成本，才會變成專案預算的一部份</a:t>
            </a:r>
          </a:p>
          <a:p>
            <a:r>
              <a:rPr lang="zh-TW" altLang="en-US" b="1" dirty="0"/>
              <a:t>成本基線</a:t>
            </a:r>
            <a:r>
              <a:rPr lang="zh-TW" altLang="en-US" dirty="0"/>
              <a:t>是指</a:t>
            </a:r>
            <a:r>
              <a:rPr lang="zh-TW" altLang="en-US" b="1" dirty="0">
                <a:solidFill>
                  <a:srgbClr val="FF00FF"/>
                </a:solidFill>
              </a:rPr>
              <a:t>專案的期望成本</a:t>
            </a:r>
          </a:p>
          <a:p>
            <a:r>
              <a:rPr lang="zh-TW" altLang="en-US" dirty="0"/>
              <a:t>成本基線是預算的累加曲線，又稱為</a:t>
            </a:r>
            <a:r>
              <a:rPr lang="en-US" altLang="zh-TW" dirty="0"/>
              <a:t>S</a:t>
            </a:r>
            <a:r>
              <a:rPr lang="zh-TW" altLang="en-US" dirty="0"/>
              <a:t>曲線</a:t>
            </a:r>
            <a:r>
              <a:rPr lang="en-US" altLang="zh-TW" dirty="0"/>
              <a:t>(S-Curve)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1"/>
          <p:cNvSpPr>
            <a:spLocks noGrp="1"/>
          </p:cNvSpPr>
          <p:nvPr>
            <p:ph type="dt" sz="half" idx="10"/>
          </p:nvPr>
        </p:nvSpPr>
        <p:spPr/>
        <p:txBody>
          <a:bodyPr/>
          <a:lstStyle/>
          <a:p>
            <a:r>
              <a:rPr lang="zh-TW" altLang="en-US"/>
              <a:t>專案管理(第4版)</a:t>
            </a:r>
            <a:endParaRPr lang="en-US" altLang="zh-TW"/>
          </a:p>
        </p:txBody>
      </p:sp>
      <p:sp>
        <p:nvSpPr>
          <p:cNvPr id="58372" name="Rectangle 4"/>
          <p:cNvSpPr>
            <a:spLocks noChangeArrowheads="1"/>
          </p:cNvSpPr>
          <p:nvPr/>
        </p:nvSpPr>
        <p:spPr bwMode="auto">
          <a:xfrm>
            <a:off x="3648075" y="792163"/>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altLang="zh-TW" sz="2400"/>
              <a:t>S</a:t>
            </a:r>
            <a:r>
              <a:rPr lang="zh-TW" altLang="en-US" sz="2400"/>
              <a:t>曲線</a:t>
            </a:r>
            <a:r>
              <a:rPr lang="en-US" altLang="zh-TW" sz="2400"/>
              <a:t>(S-Curve) </a:t>
            </a:r>
          </a:p>
        </p:txBody>
      </p:sp>
      <p:pic>
        <p:nvPicPr>
          <p:cNvPr id="583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773238"/>
            <a:ext cx="5238750" cy="373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文字方塊 2">
            <a:extLst>
              <a:ext uri="{FF2B5EF4-FFF2-40B4-BE49-F238E27FC236}">
                <a16:creationId xmlns:a16="http://schemas.microsoft.com/office/drawing/2014/main" id="{6D861F63-3782-D030-FE2C-0E72E8856CE3}"/>
              </a:ext>
            </a:extLst>
          </p:cNvPr>
          <p:cNvSpPr txBox="1"/>
          <p:nvPr/>
        </p:nvSpPr>
        <p:spPr>
          <a:xfrm>
            <a:off x="1619671" y="5925234"/>
            <a:ext cx="5598691" cy="369332"/>
          </a:xfrm>
          <a:prstGeom prst="rect">
            <a:avLst/>
          </a:prstGeom>
          <a:noFill/>
        </p:spPr>
        <p:txBody>
          <a:bodyPr wrap="square">
            <a:spAutoFit/>
          </a:bodyPr>
          <a:lstStyle/>
          <a:p>
            <a:r>
              <a:rPr lang="en-US" altLang="zh-TW" sz="1800" dirty="0">
                <a:hlinkClick r:id="rId3"/>
              </a:rPr>
              <a:t>https://www.youtube.com/watch?v=ewEG4FNnv9Y</a:t>
            </a:r>
            <a:endParaRPr lang="en-US" altLang="zh-TW"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59394" name="Rectangle 2"/>
          <p:cNvSpPr>
            <a:spLocks noGrp="1" noChangeArrowheads="1"/>
          </p:cNvSpPr>
          <p:nvPr>
            <p:ph type="title"/>
          </p:nvPr>
        </p:nvSpPr>
        <p:spPr/>
        <p:txBody>
          <a:bodyPr/>
          <a:lstStyle/>
          <a:p>
            <a:r>
              <a:rPr lang="zh-TW" altLang="en-US"/>
              <a:t>常見的成本估算方法 </a:t>
            </a:r>
          </a:p>
        </p:txBody>
      </p:sp>
      <p:sp>
        <p:nvSpPr>
          <p:cNvPr id="59395" name="Rectangle 3"/>
          <p:cNvSpPr>
            <a:spLocks noGrp="1" noChangeArrowheads="1"/>
          </p:cNvSpPr>
          <p:nvPr>
            <p:ph type="body" idx="1"/>
          </p:nvPr>
        </p:nvSpPr>
        <p:spPr/>
        <p:txBody>
          <a:bodyPr/>
          <a:lstStyle/>
          <a:p>
            <a:r>
              <a:rPr lang="zh-TW" altLang="en-US"/>
              <a:t>類比估算法</a:t>
            </a:r>
            <a:r>
              <a:rPr lang="en-US" altLang="zh-TW"/>
              <a:t>(Analogous Estimating)</a:t>
            </a:r>
          </a:p>
          <a:p>
            <a:r>
              <a:rPr lang="zh-TW" altLang="en-US"/>
              <a:t>參數模型法</a:t>
            </a:r>
            <a:r>
              <a:rPr lang="en-US" altLang="zh-TW"/>
              <a:t>(Parametric Modeling)</a:t>
            </a:r>
          </a:p>
          <a:p>
            <a:r>
              <a:rPr lang="zh-TW" altLang="en-US"/>
              <a:t>由下而上估算法</a:t>
            </a:r>
            <a:r>
              <a:rPr lang="en-US" altLang="zh-TW"/>
              <a:t>(Bottom-up Estimating)</a:t>
            </a:r>
          </a:p>
          <a:p>
            <a:r>
              <a:rPr lang="zh-TW" altLang="en-US"/>
              <a:t>三點估算法</a:t>
            </a:r>
          </a:p>
          <a:p>
            <a:r>
              <a:rPr lang="zh-TW" altLang="en-US"/>
              <a:t>電腦工具</a:t>
            </a:r>
            <a:r>
              <a:rPr lang="en-US" altLang="zh-TW"/>
              <a:t>(Computerized Tools)</a:t>
            </a:r>
          </a:p>
          <a:p>
            <a:r>
              <a:rPr lang="zh-TW" altLang="en-US"/>
              <a:t>供應商投標分析</a:t>
            </a:r>
            <a:r>
              <a:rPr lang="en-US" altLang="zh-TW"/>
              <a:t>(Vendor bid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90500"/>
            <a:ext cx="8424936" cy="6035879"/>
          </a:xfrm>
        </p:spPr>
      </p:pic>
      <p:sp>
        <p:nvSpPr>
          <p:cNvPr id="4" name="日期版面配置區 3"/>
          <p:cNvSpPr>
            <a:spLocks noGrp="1"/>
          </p:cNvSpPr>
          <p:nvPr>
            <p:ph type="dt" sz="half" idx="10"/>
          </p:nvPr>
        </p:nvSpPr>
        <p:spPr/>
        <p:txBody>
          <a:bodyPr/>
          <a:lstStyle/>
          <a:p>
            <a:r>
              <a:rPr lang="zh-TW" altLang="en-US"/>
              <a:t>專案管理(第4版)</a:t>
            </a:r>
            <a:endParaRPr lang="en-US" altLang="zh-TW"/>
          </a:p>
        </p:txBody>
      </p:sp>
    </p:spTree>
    <p:extLst>
      <p:ext uri="{BB962C8B-B14F-4D97-AF65-F5344CB8AC3E}">
        <p14:creationId xmlns:p14="http://schemas.microsoft.com/office/powerpoint/2010/main" val="2105775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57196"/>
            <a:ext cx="8892480" cy="5936100"/>
          </a:xfrm>
        </p:spPr>
      </p:pic>
      <p:sp>
        <p:nvSpPr>
          <p:cNvPr id="4" name="日期版面配置區 3"/>
          <p:cNvSpPr>
            <a:spLocks noGrp="1"/>
          </p:cNvSpPr>
          <p:nvPr>
            <p:ph type="dt" sz="half" idx="10"/>
          </p:nvPr>
        </p:nvSpPr>
        <p:spPr/>
        <p:txBody>
          <a:bodyPr/>
          <a:lstStyle/>
          <a:p>
            <a:r>
              <a:rPr lang="zh-TW" altLang="en-US"/>
              <a:t>專案管理(第4版)</a:t>
            </a:r>
            <a:endParaRPr lang="en-US" altLang="zh-TW"/>
          </a:p>
        </p:txBody>
      </p:sp>
    </p:spTree>
    <p:extLst>
      <p:ext uri="{BB962C8B-B14F-4D97-AF65-F5344CB8AC3E}">
        <p14:creationId xmlns:p14="http://schemas.microsoft.com/office/powerpoint/2010/main" val="753390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B035598E-1BD9-AF45-981E-8BF807426292}"/>
              </a:ext>
            </a:extLst>
          </p:cNvPr>
          <p:cNvPicPr>
            <a:picLocks noGrp="1" noChangeAspect="1"/>
          </p:cNvPicPr>
          <p:nvPr>
            <p:ph idx="1"/>
          </p:nvPr>
        </p:nvPicPr>
        <p:blipFill>
          <a:blip r:embed="rId2"/>
          <a:stretch>
            <a:fillRect/>
          </a:stretch>
        </p:blipFill>
        <p:spPr>
          <a:xfrm>
            <a:off x="1399390" y="332656"/>
            <a:ext cx="7104142" cy="5177755"/>
          </a:xfrm>
        </p:spPr>
      </p:pic>
      <p:sp>
        <p:nvSpPr>
          <p:cNvPr id="4" name="日期版面配置區 3">
            <a:extLst>
              <a:ext uri="{FF2B5EF4-FFF2-40B4-BE49-F238E27FC236}">
                <a16:creationId xmlns:a16="http://schemas.microsoft.com/office/drawing/2014/main" id="{F053FA7D-C92D-864A-A9DA-3827F6A2B0B8}"/>
              </a:ext>
            </a:extLst>
          </p:cNvPr>
          <p:cNvSpPr>
            <a:spLocks noGrp="1"/>
          </p:cNvSpPr>
          <p:nvPr>
            <p:ph type="dt" sz="half" idx="10"/>
          </p:nvPr>
        </p:nvSpPr>
        <p:spPr/>
        <p:txBody>
          <a:bodyPr/>
          <a:lstStyle/>
          <a:p>
            <a:r>
              <a:rPr lang="zh-TW" altLang="en-US"/>
              <a:t>專案管理(第4版)</a:t>
            </a:r>
            <a:endParaRPr lang="en-US" altLang="zh-TW"/>
          </a:p>
        </p:txBody>
      </p:sp>
    </p:spTree>
    <p:extLst>
      <p:ext uri="{BB962C8B-B14F-4D97-AF65-F5344CB8AC3E}">
        <p14:creationId xmlns:p14="http://schemas.microsoft.com/office/powerpoint/2010/main" val="1666986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83970" name="Rectangle 2"/>
          <p:cNvSpPr>
            <a:spLocks noGrp="1" noChangeArrowheads="1"/>
          </p:cNvSpPr>
          <p:nvPr>
            <p:ph type="title"/>
          </p:nvPr>
        </p:nvSpPr>
        <p:spPr/>
        <p:txBody>
          <a:bodyPr/>
          <a:lstStyle/>
          <a:p>
            <a:r>
              <a:rPr lang="zh-TW" altLang="en-US"/>
              <a:t>三點估算法</a:t>
            </a:r>
            <a:br>
              <a:rPr lang="zh-TW" altLang="en-US"/>
            </a:br>
            <a:r>
              <a:rPr lang="en-US" altLang="zh-TW"/>
              <a:t>(three-point estimating) </a:t>
            </a:r>
          </a:p>
        </p:txBody>
      </p:sp>
      <p:sp>
        <p:nvSpPr>
          <p:cNvPr id="83971" name="Rectangle 3"/>
          <p:cNvSpPr>
            <a:spLocks noGrp="1" noChangeArrowheads="1"/>
          </p:cNvSpPr>
          <p:nvPr>
            <p:ph type="body" idx="1"/>
          </p:nvPr>
        </p:nvSpPr>
        <p:spPr/>
        <p:txBody>
          <a:bodyPr/>
          <a:lstStyle/>
          <a:p>
            <a:r>
              <a:rPr lang="zh-TW" altLang="en-US"/>
              <a:t>簡單平均法公式為</a:t>
            </a:r>
            <a:r>
              <a:rPr lang="en-US" altLang="zh-TW"/>
              <a:t>CE=(a+m+b)/3 </a:t>
            </a:r>
          </a:p>
          <a:p>
            <a:r>
              <a:rPr lang="zh-TW" altLang="en-US"/>
              <a:t>加權平均法公式為</a:t>
            </a:r>
            <a:r>
              <a:rPr lang="en-US" altLang="zh-TW"/>
              <a:t>CE=(a+4m+b)/6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793203-00D9-B547-B162-F82A09692828}"/>
              </a:ext>
            </a:extLst>
          </p:cNvPr>
          <p:cNvSpPr>
            <a:spLocks noGrp="1"/>
          </p:cNvSpPr>
          <p:nvPr>
            <p:ph type="title"/>
          </p:nvPr>
        </p:nvSpPr>
        <p:spPr/>
        <p:txBody>
          <a:bodyPr/>
          <a:lstStyle/>
          <a:p>
            <a:endParaRPr kumimoji="1" lang="zh-TW" altLang="en-US" dirty="0"/>
          </a:p>
        </p:txBody>
      </p:sp>
      <p:pic>
        <p:nvPicPr>
          <p:cNvPr id="6" name="內容版面配置區 5">
            <a:extLst>
              <a:ext uri="{FF2B5EF4-FFF2-40B4-BE49-F238E27FC236}">
                <a16:creationId xmlns:a16="http://schemas.microsoft.com/office/drawing/2014/main" id="{A3E7A1F9-D0E7-BF49-83DD-487A51C556DD}"/>
              </a:ext>
            </a:extLst>
          </p:cNvPr>
          <p:cNvPicPr>
            <a:picLocks noGrp="1" noChangeAspect="1"/>
          </p:cNvPicPr>
          <p:nvPr>
            <p:ph idx="1"/>
          </p:nvPr>
        </p:nvPicPr>
        <p:blipFill>
          <a:blip r:embed="rId2"/>
          <a:stretch>
            <a:fillRect/>
          </a:stretch>
        </p:blipFill>
        <p:spPr>
          <a:xfrm>
            <a:off x="1524000" y="404664"/>
            <a:ext cx="6373422" cy="4114800"/>
          </a:xfrm>
        </p:spPr>
      </p:pic>
      <p:sp>
        <p:nvSpPr>
          <p:cNvPr id="4" name="日期版面配置區 3">
            <a:extLst>
              <a:ext uri="{FF2B5EF4-FFF2-40B4-BE49-F238E27FC236}">
                <a16:creationId xmlns:a16="http://schemas.microsoft.com/office/drawing/2014/main" id="{82B5BACC-0A21-9A4C-AF0E-5BE1657511E7}"/>
              </a:ext>
            </a:extLst>
          </p:cNvPr>
          <p:cNvSpPr>
            <a:spLocks noGrp="1"/>
          </p:cNvSpPr>
          <p:nvPr>
            <p:ph type="dt" sz="half" idx="10"/>
          </p:nvPr>
        </p:nvSpPr>
        <p:spPr/>
        <p:txBody>
          <a:bodyPr/>
          <a:lstStyle/>
          <a:p>
            <a:r>
              <a:rPr lang="zh-TW" altLang="en-US"/>
              <a:t>專案管理(第4版)</a:t>
            </a:r>
            <a:endParaRPr lang="en-US" altLang="zh-TW"/>
          </a:p>
        </p:txBody>
      </p:sp>
    </p:spTree>
    <p:extLst>
      <p:ext uri="{BB962C8B-B14F-4D97-AF65-F5344CB8AC3E}">
        <p14:creationId xmlns:p14="http://schemas.microsoft.com/office/powerpoint/2010/main" val="2049505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5E9146D3-5AB1-D049-BFE9-C81F55DEA2E5}"/>
              </a:ext>
            </a:extLst>
          </p:cNvPr>
          <p:cNvPicPr>
            <a:picLocks noGrp="1" noChangeAspect="1"/>
          </p:cNvPicPr>
          <p:nvPr>
            <p:ph idx="1"/>
          </p:nvPr>
        </p:nvPicPr>
        <p:blipFill>
          <a:blip r:embed="rId2"/>
          <a:stretch>
            <a:fillRect/>
          </a:stretch>
        </p:blipFill>
        <p:spPr>
          <a:xfrm>
            <a:off x="1195860" y="379512"/>
            <a:ext cx="7369408" cy="5183088"/>
          </a:xfrm>
        </p:spPr>
      </p:pic>
      <p:sp>
        <p:nvSpPr>
          <p:cNvPr id="4" name="日期版面配置區 3">
            <a:extLst>
              <a:ext uri="{FF2B5EF4-FFF2-40B4-BE49-F238E27FC236}">
                <a16:creationId xmlns:a16="http://schemas.microsoft.com/office/drawing/2014/main" id="{EE7F6D7D-2D59-D747-8004-28BE29CE020F}"/>
              </a:ext>
            </a:extLst>
          </p:cNvPr>
          <p:cNvSpPr>
            <a:spLocks noGrp="1"/>
          </p:cNvSpPr>
          <p:nvPr>
            <p:ph type="dt" sz="half" idx="10"/>
          </p:nvPr>
        </p:nvSpPr>
        <p:spPr/>
        <p:txBody>
          <a:bodyPr/>
          <a:lstStyle/>
          <a:p>
            <a:r>
              <a:rPr lang="zh-TW" altLang="en-US"/>
              <a:t>專案管理(第4版)</a:t>
            </a:r>
            <a:endParaRPr lang="en-US" altLang="zh-TW"/>
          </a:p>
        </p:txBody>
      </p:sp>
      <p:sp>
        <p:nvSpPr>
          <p:cNvPr id="8" name="文字方塊 7">
            <a:extLst>
              <a:ext uri="{FF2B5EF4-FFF2-40B4-BE49-F238E27FC236}">
                <a16:creationId xmlns:a16="http://schemas.microsoft.com/office/drawing/2014/main" id="{1B4479F0-A8CC-8C47-A8A5-0A6922F4EDB8}"/>
              </a:ext>
            </a:extLst>
          </p:cNvPr>
          <p:cNvSpPr txBox="1"/>
          <p:nvPr/>
        </p:nvSpPr>
        <p:spPr>
          <a:xfrm>
            <a:off x="1763688" y="6040645"/>
            <a:ext cx="5328592" cy="369332"/>
          </a:xfrm>
          <a:prstGeom prst="rect">
            <a:avLst/>
          </a:prstGeom>
          <a:noFill/>
        </p:spPr>
        <p:txBody>
          <a:bodyPr wrap="square">
            <a:spAutoFit/>
          </a:bodyPr>
          <a:lstStyle/>
          <a:p>
            <a:r>
              <a:rPr lang="en-US" altLang="zh-TW" dirty="0"/>
              <a:t>https://</a:t>
            </a:r>
            <a:r>
              <a:rPr lang="en-US" altLang="zh-TW" dirty="0" err="1"/>
              <a:t>youtu.be</a:t>
            </a:r>
            <a:r>
              <a:rPr lang="en-US" altLang="zh-TW" dirty="0"/>
              <a:t>/U3xGegmFDN0?t=607</a:t>
            </a:r>
            <a:endParaRPr lang="zh-TW" altLang="en-US" dirty="0"/>
          </a:p>
        </p:txBody>
      </p:sp>
    </p:spTree>
    <p:extLst>
      <p:ext uri="{BB962C8B-B14F-4D97-AF65-F5344CB8AC3E}">
        <p14:creationId xmlns:p14="http://schemas.microsoft.com/office/powerpoint/2010/main" val="1518420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84994" name="Rectangle 2"/>
          <p:cNvSpPr>
            <a:spLocks noGrp="1" noChangeArrowheads="1"/>
          </p:cNvSpPr>
          <p:nvPr>
            <p:ph type="title"/>
          </p:nvPr>
        </p:nvSpPr>
        <p:spPr/>
        <p:txBody>
          <a:bodyPr/>
          <a:lstStyle/>
          <a:p>
            <a:r>
              <a:rPr lang="zh-TW" altLang="en-US" sz="3400" b="1">
                <a:ea typeface="標楷體" charset="-120"/>
              </a:rPr>
              <a:t>專案在編列預算時，必須注意事項</a:t>
            </a:r>
            <a:r>
              <a:rPr lang="zh-TW" altLang="en-US" sz="3400" b="1"/>
              <a:t> </a:t>
            </a:r>
          </a:p>
        </p:txBody>
      </p:sp>
      <p:sp>
        <p:nvSpPr>
          <p:cNvPr id="84995" name="Rectangle 3"/>
          <p:cNvSpPr>
            <a:spLocks noGrp="1" noChangeArrowheads="1"/>
          </p:cNvSpPr>
          <p:nvPr>
            <p:ph type="body" idx="1"/>
          </p:nvPr>
        </p:nvSpPr>
        <p:spPr/>
        <p:txBody>
          <a:bodyPr/>
          <a:lstStyle/>
          <a:p>
            <a:r>
              <a:rPr lang="zh-TW" altLang="en-US">
                <a:latin typeface="標楷體" charset="-120"/>
                <a:ea typeface="標楷體" charset="-120"/>
              </a:rPr>
              <a:t>專案預算必須能夠被清楚的檢查，因此要包括預算項目、預算金額、預算需求的時間、負責執行該預算的單位等。</a:t>
            </a:r>
          </a:p>
          <a:p>
            <a:r>
              <a:rPr lang="zh-TW" altLang="en-US">
                <a:latin typeface="標楷體" charset="-120"/>
                <a:ea typeface="標楷體" charset="-120"/>
              </a:rPr>
              <a:t>重要預算項目不可漏列。</a:t>
            </a:r>
          </a:p>
          <a:p>
            <a:r>
              <a:rPr lang="zh-TW" altLang="en-US">
                <a:latin typeface="標楷體" charset="-120"/>
                <a:ea typeface="標楷體" charset="-120"/>
              </a:rPr>
              <a:t>必須掌握可能有大筆變動的預算項目與金額。</a:t>
            </a:r>
          </a:p>
          <a:p>
            <a:r>
              <a:rPr lang="zh-TW" altLang="en-US">
                <a:latin typeface="標楷體" charset="-120"/>
                <a:ea typeface="標楷體" charset="-120"/>
              </a:rPr>
              <a:t>要編列預備金。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15362" name="Rectangle 2"/>
          <p:cNvSpPr>
            <a:spLocks noGrp="1" noChangeArrowheads="1"/>
          </p:cNvSpPr>
          <p:nvPr>
            <p:ph type="title"/>
          </p:nvPr>
        </p:nvSpPr>
        <p:spPr/>
        <p:txBody>
          <a:bodyPr/>
          <a:lstStyle/>
          <a:p>
            <a:r>
              <a:rPr lang="zh-TW" altLang="en-US" b="1"/>
              <a:t>本章學習重點</a:t>
            </a:r>
          </a:p>
        </p:txBody>
      </p:sp>
      <p:sp>
        <p:nvSpPr>
          <p:cNvPr id="15363" name="Rectangle 3"/>
          <p:cNvSpPr>
            <a:spLocks noGrp="1" noChangeArrowheads="1"/>
          </p:cNvSpPr>
          <p:nvPr>
            <p:ph type="body" idx="1"/>
          </p:nvPr>
        </p:nvSpPr>
        <p:spPr/>
        <p:txBody>
          <a:bodyPr/>
          <a:lstStyle/>
          <a:p>
            <a:r>
              <a:rPr lang="zh-TW" altLang="en-US"/>
              <a:t>資源規劃 </a:t>
            </a:r>
          </a:p>
          <a:p>
            <a:r>
              <a:rPr lang="zh-TW" altLang="en-US"/>
              <a:t>成本預估 </a:t>
            </a:r>
          </a:p>
          <a:p>
            <a:r>
              <a:rPr lang="zh-TW" altLang="en-US"/>
              <a:t>預算編列 </a:t>
            </a:r>
          </a:p>
          <a:p>
            <a:r>
              <a:rPr lang="zh-TW" altLang="en-US"/>
              <a:t>成本控制 </a:t>
            </a:r>
          </a:p>
        </p:txBody>
      </p:sp>
      <p:sp>
        <p:nvSpPr>
          <p:cNvPr id="3" name="文字方塊 2">
            <a:extLst>
              <a:ext uri="{FF2B5EF4-FFF2-40B4-BE49-F238E27FC236}">
                <a16:creationId xmlns:a16="http://schemas.microsoft.com/office/drawing/2014/main" id="{AFB6B887-4A8F-A89D-6A2B-CF68D4778FE0}"/>
              </a:ext>
            </a:extLst>
          </p:cNvPr>
          <p:cNvSpPr txBox="1"/>
          <p:nvPr/>
        </p:nvSpPr>
        <p:spPr>
          <a:xfrm>
            <a:off x="1524000" y="6248400"/>
            <a:ext cx="6144344" cy="369332"/>
          </a:xfrm>
          <a:prstGeom prst="rect">
            <a:avLst/>
          </a:prstGeom>
          <a:noFill/>
        </p:spPr>
        <p:txBody>
          <a:bodyPr wrap="square">
            <a:spAutoFit/>
          </a:bodyPr>
          <a:lstStyle/>
          <a:p>
            <a:r>
              <a:rPr lang="zh-TW" altLang="en-US" dirty="0"/>
              <a:t>https://www.youtube.com/watch?v=z-S3mpeVPus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0418" name="Rectangle 2"/>
          <p:cNvSpPr>
            <a:spLocks noGrp="1" noChangeArrowheads="1"/>
          </p:cNvSpPr>
          <p:nvPr>
            <p:ph type="title"/>
          </p:nvPr>
        </p:nvSpPr>
        <p:spPr/>
        <p:txBody>
          <a:bodyPr/>
          <a:lstStyle/>
          <a:p>
            <a:r>
              <a:rPr lang="zh-TW" altLang="en-US"/>
              <a:t>專案經理必備的財務知識 </a:t>
            </a:r>
          </a:p>
        </p:txBody>
      </p:sp>
      <p:sp>
        <p:nvSpPr>
          <p:cNvPr id="60419" name="Rectangle 3"/>
          <p:cNvSpPr>
            <a:spLocks noGrp="1" noChangeArrowheads="1"/>
          </p:cNvSpPr>
          <p:nvPr>
            <p:ph type="body" idx="1"/>
          </p:nvPr>
        </p:nvSpPr>
        <p:spPr>
          <a:xfrm>
            <a:off x="251520" y="1746250"/>
            <a:ext cx="7010400" cy="4114800"/>
          </a:xfrm>
        </p:spPr>
        <p:txBody>
          <a:bodyPr/>
          <a:lstStyle/>
          <a:p>
            <a:r>
              <a:rPr lang="zh-TW" altLang="en-US" dirty="0"/>
              <a:t>常見的分析手法有四：</a:t>
            </a:r>
          </a:p>
          <a:p>
            <a:pPr lvl="1"/>
            <a:r>
              <a:rPr lang="zh-TW" altLang="en-US" dirty="0"/>
              <a:t>淨現值</a:t>
            </a:r>
            <a:r>
              <a:rPr lang="en-US" altLang="zh-TW" dirty="0"/>
              <a:t>(NPV)</a:t>
            </a:r>
          </a:p>
          <a:p>
            <a:pPr lvl="1"/>
            <a:r>
              <a:rPr lang="zh-TW" altLang="en-US" dirty="0"/>
              <a:t>內部投資報酬率</a:t>
            </a:r>
            <a:r>
              <a:rPr lang="en-US" altLang="zh-TW" dirty="0"/>
              <a:t>(IRR)</a:t>
            </a:r>
          </a:p>
          <a:p>
            <a:pPr lvl="1"/>
            <a:r>
              <a:rPr lang="zh-TW" altLang="en-US" dirty="0"/>
              <a:t>還本期間</a:t>
            </a:r>
            <a:r>
              <a:rPr lang="en-US" altLang="zh-TW" dirty="0"/>
              <a:t>(Payback Period)</a:t>
            </a:r>
          </a:p>
          <a:p>
            <a:pPr lvl="1"/>
            <a:r>
              <a:rPr lang="zh-TW" altLang="en-US" dirty="0"/>
              <a:t>單筆資金極限</a:t>
            </a:r>
            <a:r>
              <a:rPr lang="en-US" altLang="zh-TW" dirty="0"/>
              <a:t>(Cash Hole) </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299" y="2140852"/>
            <a:ext cx="3626533" cy="344838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1442" name="Rectangle 2"/>
          <p:cNvSpPr>
            <a:spLocks noGrp="1" noChangeArrowheads="1"/>
          </p:cNvSpPr>
          <p:nvPr>
            <p:ph type="title"/>
          </p:nvPr>
        </p:nvSpPr>
        <p:spPr/>
        <p:txBody>
          <a:bodyPr/>
          <a:lstStyle/>
          <a:p>
            <a:r>
              <a:rPr lang="zh-TW" altLang="en-US"/>
              <a:t>在進行專案時，專案經理會參與的財務分析工作主要有 </a:t>
            </a:r>
          </a:p>
        </p:txBody>
      </p:sp>
      <p:sp>
        <p:nvSpPr>
          <p:cNvPr id="61443" name="Rectangle 3"/>
          <p:cNvSpPr>
            <a:spLocks noGrp="1" noChangeArrowheads="1"/>
          </p:cNvSpPr>
          <p:nvPr>
            <p:ph type="body" idx="1"/>
          </p:nvPr>
        </p:nvSpPr>
        <p:spPr/>
        <p:txBody>
          <a:bodyPr/>
          <a:lstStyle/>
          <a:p>
            <a:r>
              <a:rPr lang="zh-TW" altLang="en-US"/>
              <a:t>計算現金流入</a:t>
            </a:r>
          </a:p>
          <a:p>
            <a:r>
              <a:rPr lang="zh-TW" altLang="en-US"/>
              <a:t>計算現金流出</a:t>
            </a:r>
          </a:p>
          <a:p>
            <a:r>
              <a:rPr lang="zh-TW" altLang="en-US"/>
              <a:t>繪製現金流量表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2466" name="Rectangle 2"/>
          <p:cNvSpPr>
            <a:spLocks noGrp="1" noChangeArrowheads="1"/>
          </p:cNvSpPr>
          <p:nvPr>
            <p:ph type="title"/>
          </p:nvPr>
        </p:nvSpPr>
        <p:spPr/>
        <p:txBody>
          <a:bodyPr/>
          <a:lstStyle/>
          <a:p>
            <a:r>
              <a:rPr lang="zh-TW" altLang="en-US"/>
              <a:t>一般常用來評估投資計畫獲益性之指標 </a:t>
            </a:r>
          </a:p>
        </p:txBody>
      </p:sp>
      <p:sp>
        <p:nvSpPr>
          <p:cNvPr id="62467" name="Rectangle 3"/>
          <p:cNvSpPr>
            <a:spLocks noGrp="1" noChangeArrowheads="1"/>
          </p:cNvSpPr>
          <p:nvPr>
            <p:ph type="body" idx="1"/>
          </p:nvPr>
        </p:nvSpPr>
        <p:spPr/>
        <p:txBody>
          <a:bodyPr/>
          <a:lstStyle/>
          <a:p>
            <a:r>
              <a:rPr lang="zh-TW" altLang="en-US"/>
              <a:t>淨現值法</a:t>
            </a:r>
            <a:r>
              <a:rPr lang="en-US" altLang="zh-TW"/>
              <a:t>(NPV) </a:t>
            </a:r>
          </a:p>
          <a:p>
            <a:r>
              <a:rPr lang="zh-TW" altLang="en-US"/>
              <a:t>投資內部報酬率法</a:t>
            </a:r>
            <a:r>
              <a:rPr lang="en-US" altLang="zh-TW"/>
              <a:t>(IRR)</a:t>
            </a:r>
          </a:p>
          <a:p>
            <a:r>
              <a:rPr lang="zh-TW" altLang="en-US"/>
              <a:t>回收期法</a:t>
            </a:r>
          </a:p>
          <a:p>
            <a:r>
              <a:rPr lang="zh-TW" altLang="en-US"/>
              <a:t>資本報酬率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3490" name="Rectangle 2"/>
          <p:cNvSpPr>
            <a:spLocks noGrp="1" noChangeArrowheads="1"/>
          </p:cNvSpPr>
          <p:nvPr>
            <p:ph type="title"/>
          </p:nvPr>
        </p:nvSpPr>
        <p:spPr/>
        <p:txBody>
          <a:bodyPr/>
          <a:lstStyle/>
          <a:p>
            <a:r>
              <a:rPr lang="zh-TW" altLang="en-US"/>
              <a:t>敏感性分析 </a:t>
            </a:r>
          </a:p>
        </p:txBody>
      </p:sp>
      <p:sp>
        <p:nvSpPr>
          <p:cNvPr id="63491" name="Rectangle 3"/>
          <p:cNvSpPr>
            <a:spLocks noGrp="1" noChangeArrowheads="1"/>
          </p:cNvSpPr>
          <p:nvPr>
            <p:ph type="body" idx="1"/>
          </p:nvPr>
        </p:nvSpPr>
        <p:spPr/>
        <p:txBody>
          <a:bodyPr/>
          <a:lstStyle/>
          <a:p>
            <a:r>
              <a:rPr lang="zh-TW" altLang="en-US" dirty="0"/>
              <a:t>上述評估計畫獲利性指標的淨現值法或內部報酬率，一假設不符，就可能影嚮原預估之財</a:t>
            </a:r>
            <a:r>
              <a:rPr lang="zh-TW" altLang="en-US" dirty="0">
                <a:solidFill>
                  <a:srgbClr val="FF00FF"/>
                </a:solidFill>
              </a:rPr>
              <a:t>是在各種最可能之假設基礎上所計算而得，倘若未來實際發生之狀況，與任何之</a:t>
            </a:r>
            <a:r>
              <a:rPr lang="zh-TW" altLang="en-US" dirty="0"/>
              <a:t>務報酬率</a:t>
            </a:r>
          </a:p>
          <a:p>
            <a:r>
              <a:rPr lang="zh-TW" altLang="en-US" dirty="0"/>
              <a:t>為估算</a:t>
            </a:r>
            <a:r>
              <a:rPr lang="zh-TW" altLang="en-US" dirty="0">
                <a:solidFill>
                  <a:srgbClr val="FF00FF"/>
                </a:solidFill>
              </a:rPr>
              <a:t>各項成本及收入因素變動對財務結果的反應程度</a:t>
            </a:r>
            <a:r>
              <a:rPr lang="zh-TW" altLang="en-US" dirty="0"/>
              <a:t>，即所謂敏感度分析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4514" name="Rectangle 2"/>
          <p:cNvSpPr>
            <a:spLocks noGrp="1" noChangeArrowheads="1"/>
          </p:cNvSpPr>
          <p:nvPr>
            <p:ph type="title"/>
          </p:nvPr>
        </p:nvSpPr>
        <p:spPr/>
        <p:txBody>
          <a:bodyPr/>
          <a:lstStyle/>
          <a:p>
            <a:r>
              <a:rPr lang="zh-TW" altLang="en-US" sz="3200"/>
              <a:t>通常選擇測試敏感度分析的變數包括</a:t>
            </a:r>
          </a:p>
        </p:txBody>
      </p:sp>
      <p:sp>
        <p:nvSpPr>
          <p:cNvPr id="64515" name="Rectangle 3"/>
          <p:cNvSpPr>
            <a:spLocks noGrp="1" noChangeArrowheads="1"/>
          </p:cNvSpPr>
          <p:nvPr>
            <p:ph type="body" idx="1"/>
          </p:nvPr>
        </p:nvSpPr>
        <p:spPr/>
        <p:txBody>
          <a:bodyPr/>
          <a:lstStyle/>
          <a:p>
            <a:r>
              <a:rPr lang="zh-TW" altLang="en-US"/>
              <a:t>關鍵成本及收入項目</a:t>
            </a:r>
          </a:p>
          <a:p>
            <a:r>
              <a:rPr lang="zh-TW" altLang="en-US"/>
              <a:t>未履行合約規定之財務義務</a:t>
            </a:r>
          </a:p>
          <a:p>
            <a:r>
              <a:rPr lang="zh-TW" altLang="en-US"/>
              <a:t>工程落後之影響</a:t>
            </a:r>
          </a:p>
          <a:p>
            <a:r>
              <a:rPr lang="zh-TW" altLang="en-US"/>
              <a:t>成本及收入總額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5538" name="Rectangle 2"/>
          <p:cNvSpPr>
            <a:spLocks noGrp="1" noChangeArrowheads="1"/>
          </p:cNvSpPr>
          <p:nvPr>
            <p:ph type="title"/>
          </p:nvPr>
        </p:nvSpPr>
        <p:spPr/>
        <p:txBody>
          <a:bodyPr/>
          <a:lstStyle/>
          <a:p>
            <a:r>
              <a:rPr lang="zh-TW" altLang="en-US"/>
              <a:t>編製現金流量試算表的步驟 </a:t>
            </a:r>
          </a:p>
        </p:txBody>
      </p:sp>
      <p:sp>
        <p:nvSpPr>
          <p:cNvPr id="65539" name="Rectangle 3"/>
          <p:cNvSpPr>
            <a:spLocks noGrp="1" noChangeArrowheads="1"/>
          </p:cNvSpPr>
          <p:nvPr>
            <p:ph type="body" idx="1"/>
          </p:nvPr>
        </p:nvSpPr>
        <p:spPr/>
        <p:txBody>
          <a:bodyPr/>
          <a:lstStyle/>
          <a:p>
            <a:pPr>
              <a:lnSpc>
                <a:spcPct val="90000"/>
              </a:lnSpc>
            </a:pPr>
            <a:r>
              <a:rPr lang="en-US" altLang="zh-TW" sz="2200"/>
              <a:t>1. </a:t>
            </a:r>
            <a:r>
              <a:rPr lang="zh-TW" altLang="en-US" sz="2200"/>
              <a:t>估計每一項投入成本及收入之分年當年價格 </a:t>
            </a:r>
          </a:p>
          <a:p>
            <a:pPr>
              <a:lnSpc>
                <a:spcPct val="90000"/>
              </a:lnSpc>
            </a:pPr>
            <a:r>
              <a:rPr lang="en-US" altLang="zh-TW" sz="2200"/>
              <a:t>2. </a:t>
            </a:r>
            <a:r>
              <a:rPr lang="zh-TW" altLang="en-US" sz="2200"/>
              <a:t>預估計畫期間內，物價上漲率、稅率、營運初期資金及融資方案等之各項假設 </a:t>
            </a:r>
          </a:p>
          <a:p>
            <a:pPr>
              <a:lnSpc>
                <a:spcPct val="90000"/>
              </a:lnSpc>
            </a:pPr>
            <a:r>
              <a:rPr lang="en-US" altLang="zh-TW" sz="2200"/>
              <a:t>3. </a:t>
            </a:r>
            <a:r>
              <a:rPr lang="zh-TW" altLang="en-US" sz="2200"/>
              <a:t>利用預估之價格變動率</a:t>
            </a:r>
            <a:r>
              <a:rPr lang="en-US" altLang="zh-TW" sz="2200"/>
              <a:t>(</a:t>
            </a:r>
            <a:r>
              <a:rPr lang="zh-TW" altLang="en-US" sz="2200"/>
              <a:t>或成長率</a:t>
            </a:r>
            <a:r>
              <a:rPr lang="en-US" altLang="zh-TW" sz="2200"/>
              <a:t>)</a:t>
            </a:r>
            <a:r>
              <a:rPr lang="zh-TW" altLang="en-US" sz="2200"/>
              <a:t>，將分年分項的成本及收入調整成當年名目值。 </a:t>
            </a:r>
          </a:p>
          <a:p>
            <a:pPr>
              <a:lnSpc>
                <a:spcPct val="90000"/>
              </a:lnSpc>
            </a:pPr>
            <a:r>
              <a:rPr lang="en-US" altLang="zh-TW" sz="2200"/>
              <a:t>4. </a:t>
            </a:r>
            <a:r>
              <a:rPr lang="zh-TW" altLang="en-US" sz="2200"/>
              <a:t>編制名目值表示之現金流量試算表，此時須決定各項收入與成本的發生時點，並利用資產負債表的應收帳款及應付帳款來調整當年度的收入與成本實際值。 </a:t>
            </a:r>
          </a:p>
          <a:p>
            <a:pPr>
              <a:lnSpc>
                <a:spcPct val="90000"/>
              </a:lnSpc>
            </a:pPr>
            <a:r>
              <a:rPr lang="en-US" altLang="zh-TW" sz="2200"/>
              <a:t>5. </a:t>
            </a:r>
            <a:r>
              <a:rPr lang="zh-TW" altLang="en-US" sz="2200"/>
              <a:t>編制計畫期間各年之損益表以估算以當期之所得稅且須根據專案計畫所在國之稅法估算折舊費用、銷貨成本、利息費用及所得稅，將預估之所得稅列入現金流量之減項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6562" name="Rectangle 2"/>
          <p:cNvSpPr>
            <a:spLocks noGrp="1" noChangeArrowheads="1"/>
          </p:cNvSpPr>
          <p:nvPr>
            <p:ph type="title"/>
          </p:nvPr>
        </p:nvSpPr>
        <p:spPr/>
        <p:txBody>
          <a:bodyPr/>
          <a:lstStyle/>
          <a:p>
            <a:r>
              <a:rPr lang="zh-TW" altLang="en-US"/>
              <a:t>編製現金流量試算表的步驟</a:t>
            </a:r>
          </a:p>
        </p:txBody>
      </p:sp>
      <p:sp>
        <p:nvSpPr>
          <p:cNvPr id="66563" name="Rectangle 3"/>
          <p:cNvSpPr>
            <a:spLocks noGrp="1" noChangeArrowheads="1"/>
          </p:cNvSpPr>
          <p:nvPr>
            <p:ph type="body" idx="1"/>
          </p:nvPr>
        </p:nvSpPr>
        <p:spPr/>
        <p:txBody>
          <a:bodyPr/>
          <a:lstStyle/>
          <a:p>
            <a:pPr>
              <a:lnSpc>
                <a:spcPct val="90000"/>
              </a:lnSpc>
            </a:pPr>
            <a:r>
              <a:rPr lang="en-US" altLang="zh-TW" sz="2600"/>
              <a:t>6. </a:t>
            </a:r>
            <a:r>
              <a:rPr lang="zh-TW" altLang="en-US" sz="2600"/>
              <a:t>估計年資金需求，將各年變動值列入現金流量表之減項。 </a:t>
            </a:r>
          </a:p>
          <a:p>
            <a:pPr>
              <a:lnSpc>
                <a:spcPct val="90000"/>
              </a:lnSpc>
            </a:pPr>
            <a:r>
              <a:rPr lang="en-US" altLang="zh-TW" sz="2600"/>
              <a:t>7. </a:t>
            </a:r>
            <a:r>
              <a:rPr lang="zh-TW" altLang="en-US" sz="2600"/>
              <a:t>依資金需求擬訂融資方案，並將撥款、本金攤還及利息列入現金流量表內。至此即完成以當年幣值所編列之現金流量表。 </a:t>
            </a:r>
          </a:p>
          <a:p>
            <a:pPr>
              <a:lnSpc>
                <a:spcPct val="90000"/>
              </a:lnSpc>
            </a:pPr>
            <a:r>
              <a:rPr lang="en-US" altLang="zh-TW" sz="2600"/>
              <a:t>8. </a:t>
            </a:r>
            <a:r>
              <a:rPr lang="zh-TW" altLang="en-US" sz="2600"/>
              <a:t>計算整個計畫的淨現金流量。 </a:t>
            </a:r>
          </a:p>
          <a:p>
            <a:pPr>
              <a:lnSpc>
                <a:spcPct val="90000"/>
              </a:lnSpc>
            </a:pPr>
            <a:r>
              <a:rPr lang="en-US" altLang="zh-TW" sz="2600"/>
              <a:t>9. </a:t>
            </a:r>
            <a:r>
              <a:rPr lang="zh-TW" altLang="en-US" sz="2600"/>
              <a:t>將淨現金流量以資金成本折現，求得各年之淨現流量。 </a:t>
            </a:r>
          </a:p>
          <a:p>
            <a:pPr>
              <a:lnSpc>
                <a:spcPct val="90000"/>
              </a:lnSpc>
            </a:pPr>
            <a:r>
              <a:rPr lang="en-US" altLang="zh-TW" sz="2600"/>
              <a:t>10. </a:t>
            </a:r>
            <a:r>
              <a:rPr lang="zh-TW" altLang="en-US" sz="2600"/>
              <a:t>計算計畫的淨現值</a:t>
            </a:r>
            <a:r>
              <a:rPr lang="en-US" altLang="zh-TW" sz="2600"/>
              <a:t>(NPV)</a:t>
            </a:r>
            <a:r>
              <a:rPr lang="zh-TW" altLang="en-US" sz="2600"/>
              <a:t>、內部報酬及償債比率。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7586" name="Rectangle 2"/>
          <p:cNvSpPr>
            <a:spLocks noGrp="1" noChangeArrowheads="1"/>
          </p:cNvSpPr>
          <p:nvPr>
            <p:ph type="title"/>
          </p:nvPr>
        </p:nvSpPr>
        <p:spPr/>
        <p:txBody>
          <a:bodyPr/>
          <a:lstStyle/>
          <a:p>
            <a:r>
              <a:rPr lang="zh-TW" altLang="en-US" sz="3200"/>
              <a:t>財務與經濟分析在定義成本與效益的內涵是不同的，主要差異如下</a:t>
            </a:r>
            <a:r>
              <a:rPr lang="zh-TW" altLang="en-US"/>
              <a:t> </a:t>
            </a:r>
          </a:p>
        </p:txBody>
      </p:sp>
      <p:sp>
        <p:nvSpPr>
          <p:cNvPr id="67587" name="Rectangle 3"/>
          <p:cNvSpPr>
            <a:spLocks noGrp="1" noChangeArrowheads="1"/>
          </p:cNvSpPr>
          <p:nvPr>
            <p:ph type="body" idx="1"/>
          </p:nvPr>
        </p:nvSpPr>
        <p:spPr/>
        <p:txBody>
          <a:bodyPr/>
          <a:lstStyle/>
          <a:p>
            <a:r>
              <a:rPr lang="zh-TW" altLang="en-US"/>
              <a:t>財務分析不具唯一性 </a:t>
            </a:r>
          </a:p>
          <a:p>
            <a:r>
              <a:rPr lang="zh-TW" altLang="en-US"/>
              <a:t>財務及經濟分析都運用該計畫所產生的現金流量的折現法來估算，但財務分析是估算該計畫參與者產生之財務所得收入，而經濟分析是估算該計畫之社會淨收入 </a:t>
            </a:r>
          </a:p>
          <a:p>
            <a:r>
              <a:rPr lang="zh-TW" altLang="en-US"/>
              <a:t>財務分析中的所有資料係以會計帳面價值為基準 </a:t>
            </a:r>
          </a:p>
          <a:p>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8610" name="Rectangle 2"/>
          <p:cNvSpPr>
            <a:spLocks noGrp="1" noChangeArrowheads="1"/>
          </p:cNvSpPr>
          <p:nvPr>
            <p:ph type="title"/>
          </p:nvPr>
        </p:nvSpPr>
        <p:spPr/>
        <p:txBody>
          <a:bodyPr/>
          <a:lstStyle/>
          <a:p>
            <a:r>
              <a:rPr lang="zh-TW" altLang="en-US" sz="3200"/>
              <a:t>財務與經濟分析在定義成本與效益的內涵是不同的，主要差異如下</a:t>
            </a:r>
          </a:p>
        </p:txBody>
      </p:sp>
      <p:sp>
        <p:nvSpPr>
          <p:cNvPr id="68611" name="Rectangle 3"/>
          <p:cNvSpPr>
            <a:spLocks noGrp="1" noChangeArrowheads="1"/>
          </p:cNvSpPr>
          <p:nvPr>
            <p:ph type="body" idx="1"/>
          </p:nvPr>
        </p:nvSpPr>
        <p:spPr/>
        <p:txBody>
          <a:bodyPr/>
          <a:lstStyle/>
          <a:p>
            <a:pPr>
              <a:lnSpc>
                <a:spcPct val="90000"/>
              </a:lnSpc>
            </a:pPr>
            <a:r>
              <a:rPr lang="zh-TW" altLang="en-US"/>
              <a:t>財務分析的所有相關成本與效益均可量化，但經濟分析除涉及直接成本效益是可量化，還包含外部效益，而外部效益是無法量化</a:t>
            </a:r>
          </a:p>
          <a:p>
            <a:pPr>
              <a:lnSpc>
                <a:spcPct val="90000"/>
              </a:lnSpc>
            </a:pPr>
            <a:r>
              <a:rPr lang="zh-TW" altLang="en-US"/>
              <a:t>在經濟分析中，稅收和補貼被視為移轉性支付，而非真正使用資源所發生之成本，須從財務價格中刪除；另外利息支出是整個社會對資本使用的總收益的一部分，亦須將利息支出加回毛利潤</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69634" name="Rectangle 2"/>
          <p:cNvSpPr>
            <a:spLocks noGrp="1" noChangeArrowheads="1"/>
          </p:cNvSpPr>
          <p:nvPr>
            <p:ph type="title"/>
          </p:nvPr>
        </p:nvSpPr>
        <p:spPr/>
        <p:txBody>
          <a:bodyPr/>
          <a:lstStyle/>
          <a:p>
            <a:r>
              <a:rPr lang="zh-TW" altLang="en-US"/>
              <a:t>估算經濟價值的步驟 </a:t>
            </a:r>
          </a:p>
        </p:txBody>
      </p:sp>
      <p:sp>
        <p:nvSpPr>
          <p:cNvPr id="69635" name="Rectangle 3"/>
          <p:cNvSpPr>
            <a:spLocks noGrp="1" noChangeArrowheads="1"/>
          </p:cNvSpPr>
          <p:nvPr>
            <p:ph type="body" idx="1"/>
          </p:nvPr>
        </p:nvSpPr>
        <p:spPr/>
        <p:txBody>
          <a:bodyPr/>
          <a:lstStyle/>
          <a:p>
            <a:r>
              <a:rPr lang="zh-TW" altLang="en-US"/>
              <a:t>步驟</a:t>
            </a:r>
            <a:r>
              <a:rPr lang="en-US" altLang="zh-TW"/>
              <a:t>1</a:t>
            </a:r>
            <a:r>
              <a:rPr lang="zh-TW" altLang="en-US"/>
              <a:t>：重新定義計劃的成本與效益，將屬於</a:t>
            </a:r>
            <a:r>
              <a:rPr lang="en-US" altLang="zh-TW"/>
              <a:t>(</a:t>
            </a:r>
            <a:r>
              <a:rPr lang="zh-TW" altLang="en-US"/>
              <a:t>或不屬於</a:t>
            </a:r>
            <a:r>
              <a:rPr lang="en-US" altLang="zh-TW"/>
              <a:t>)</a:t>
            </a:r>
            <a:r>
              <a:rPr lang="zh-TW" altLang="en-US"/>
              <a:t>經濟成本與效益之因素從財務帳中與以納入</a:t>
            </a:r>
            <a:r>
              <a:rPr lang="en-US" altLang="zh-TW"/>
              <a:t>(</a:t>
            </a:r>
            <a:r>
              <a:rPr lang="zh-TW" altLang="en-US"/>
              <a:t>或排除</a:t>
            </a:r>
            <a:r>
              <a:rPr lang="en-US" altLang="zh-TW"/>
              <a:t>)</a:t>
            </a:r>
          </a:p>
          <a:p>
            <a:r>
              <a:rPr lang="zh-TW" altLang="en-US"/>
              <a:t>步驟</a:t>
            </a:r>
            <a:r>
              <a:rPr lang="en-US" altLang="zh-TW"/>
              <a:t>2</a:t>
            </a:r>
            <a:r>
              <a:rPr lang="zh-TW" altLang="en-US"/>
              <a:t>：將投入與產出用經濟價值加以調整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版面配置區 3"/>
          <p:cNvSpPr>
            <a:spLocks noGrp="1"/>
          </p:cNvSpPr>
          <p:nvPr>
            <p:ph type="dt" sz="half" idx="10"/>
          </p:nvPr>
        </p:nvSpPr>
        <p:spPr/>
        <p:txBody>
          <a:bodyPr/>
          <a:lstStyle/>
          <a:p>
            <a:r>
              <a:rPr lang="zh-TW" altLang="en-US"/>
              <a:t>專案管理(第4版)</a:t>
            </a:r>
            <a:endParaRPr lang="en-US" altLang="zh-TW"/>
          </a:p>
        </p:txBody>
      </p:sp>
      <p:sp>
        <p:nvSpPr>
          <p:cNvPr id="72706" name="Rectangle 2"/>
          <p:cNvSpPr>
            <a:spLocks noGrp="1" noChangeArrowheads="1"/>
          </p:cNvSpPr>
          <p:nvPr>
            <p:ph type="title"/>
          </p:nvPr>
        </p:nvSpPr>
        <p:spPr/>
        <p:txBody>
          <a:bodyPr/>
          <a:lstStyle/>
          <a:p>
            <a:r>
              <a:rPr lang="zh-TW" altLang="en-US"/>
              <a:t>專案管理五大流程群組與</a:t>
            </a:r>
            <a:r>
              <a:rPr lang="zh-TW" altLang="en-US">
                <a:solidFill>
                  <a:srgbClr val="FF00FF"/>
                </a:solidFill>
              </a:rPr>
              <a:t>專案成本管理知識領域</a:t>
            </a:r>
            <a:r>
              <a:rPr lang="zh-TW" altLang="en-US"/>
              <a:t>配適表 </a:t>
            </a:r>
          </a:p>
        </p:txBody>
      </p:sp>
      <p:graphicFrame>
        <p:nvGraphicFramePr>
          <p:cNvPr id="72819" name="Group 115"/>
          <p:cNvGraphicFramePr>
            <a:graphicFrameLocks noGrp="1"/>
          </p:cNvGraphicFramePr>
          <p:nvPr>
            <p:ph idx="1"/>
          </p:nvPr>
        </p:nvGraphicFramePr>
        <p:xfrm>
          <a:off x="179388" y="1700213"/>
          <a:ext cx="8713787" cy="2956560"/>
        </p:xfrm>
        <a:graphic>
          <a:graphicData uri="http://schemas.openxmlformats.org/drawingml/2006/table">
            <a:tbl>
              <a:tblPr/>
              <a:tblGrid>
                <a:gridCol w="1452562">
                  <a:extLst>
                    <a:ext uri="{9D8B030D-6E8A-4147-A177-3AD203B41FA5}">
                      <a16:colId xmlns:a16="http://schemas.microsoft.com/office/drawing/2014/main" val="20000"/>
                    </a:ext>
                  </a:extLst>
                </a:gridCol>
                <a:gridCol w="1311275">
                  <a:extLst>
                    <a:ext uri="{9D8B030D-6E8A-4147-A177-3AD203B41FA5}">
                      <a16:colId xmlns:a16="http://schemas.microsoft.com/office/drawing/2014/main" val="20001"/>
                    </a:ext>
                  </a:extLst>
                </a:gridCol>
                <a:gridCol w="1590675">
                  <a:extLst>
                    <a:ext uri="{9D8B030D-6E8A-4147-A177-3AD203B41FA5}">
                      <a16:colId xmlns:a16="http://schemas.microsoft.com/office/drawing/2014/main" val="20002"/>
                    </a:ext>
                  </a:extLst>
                </a:gridCol>
                <a:gridCol w="1455738">
                  <a:extLst>
                    <a:ext uri="{9D8B030D-6E8A-4147-A177-3AD203B41FA5}">
                      <a16:colId xmlns:a16="http://schemas.microsoft.com/office/drawing/2014/main" val="20003"/>
                    </a:ext>
                  </a:extLst>
                </a:gridCol>
                <a:gridCol w="1535112">
                  <a:extLst>
                    <a:ext uri="{9D8B030D-6E8A-4147-A177-3AD203B41FA5}">
                      <a16:colId xmlns:a16="http://schemas.microsoft.com/office/drawing/2014/main" val="20004"/>
                    </a:ext>
                  </a:extLst>
                </a:gridCol>
                <a:gridCol w="1368425">
                  <a:extLst>
                    <a:ext uri="{9D8B030D-6E8A-4147-A177-3AD203B41FA5}">
                      <a16:colId xmlns:a16="http://schemas.microsoft.com/office/drawing/2014/main" val="20005"/>
                    </a:ext>
                  </a:extLst>
                </a:gridCol>
              </a:tblGrid>
              <a:tr h="0">
                <a:tc rowSpan="2">
                  <a:txBody>
                    <a:bodyPr/>
                    <a:lstStyle>
                      <a:lvl1pPr marL="342900" indent="-342900">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marL="742950" indent="-285750">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marL="1143000" indent="-228600">
                        <a:spcBef>
                          <a:spcPct val="20000"/>
                        </a:spcBef>
                        <a:buClr>
                          <a:schemeClr val="accent2"/>
                        </a:buClr>
                        <a:tabLst>
                          <a:tab pos="180975" algn="l"/>
                        </a:tabLst>
                        <a:defRPr kumimoji="1" sz="2000">
                          <a:solidFill>
                            <a:schemeClr val="tx2"/>
                          </a:solidFill>
                          <a:latin typeface="Arial" charset="0"/>
                          <a:ea typeface="新細明體" charset="-120"/>
                        </a:defRPr>
                      </a:lvl3pPr>
                      <a:lvl4pPr marL="1600200" indent="-228600">
                        <a:spcBef>
                          <a:spcPct val="20000"/>
                        </a:spcBef>
                        <a:buClr>
                          <a:schemeClr val="tx1"/>
                        </a:buClr>
                        <a:tabLst>
                          <a:tab pos="180975" algn="l"/>
                        </a:tabLst>
                        <a:defRPr kumimoji="1">
                          <a:solidFill>
                            <a:schemeClr val="tx2"/>
                          </a:solidFill>
                          <a:latin typeface="Arial" charset="0"/>
                          <a:ea typeface="新細明體" charset="-120"/>
                        </a:defRPr>
                      </a:lvl4pPr>
                      <a:lvl5pPr marL="2057400" indent="-228600">
                        <a:spcBef>
                          <a:spcPct val="20000"/>
                        </a:spcBef>
                        <a:tabLst>
                          <a:tab pos="180975" algn="l"/>
                        </a:tabLst>
                        <a:defRPr kumimoji="1">
                          <a:solidFill>
                            <a:schemeClr val="tx2"/>
                          </a:solidFill>
                          <a:latin typeface="Arial" charset="0"/>
                          <a:ea typeface="新細明體" charset="-120"/>
                        </a:defRPr>
                      </a:lvl5pPr>
                      <a:lvl6pPr marL="2514600" indent="-228600" fontAlgn="base">
                        <a:spcBef>
                          <a:spcPct val="20000"/>
                        </a:spcBef>
                        <a:spcAft>
                          <a:spcPct val="0"/>
                        </a:spcAft>
                        <a:tabLst>
                          <a:tab pos="180975" algn="l"/>
                        </a:tabLst>
                        <a:defRPr kumimoji="1">
                          <a:solidFill>
                            <a:schemeClr val="tx2"/>
                          </a:solidFill>
                          <a:latin typeface="Arial" charset="0"/>
                          <a:ea typeface="新細明體" charset="-120"/>
                        </a:defRPr>
                      </a:lvl6pPr>
                      <a:lvl7pPr marL="2971800" indent="-228600" fontAlgn="base">
                        <a:spcBef>
                          <a:spcPct val="20000"/>
                        </a:spcBef>
                        <a:spcAft>
                          <a:spcPct val="0"/>
                        </a:spcAft>
                        <a:tabLst>
                          <a:tab pos="180975" algn="l"/>
                        </a:tabLst>
                        <a:defRPr kumimoji="1">
                          <a:solidFill>
                            <a:schemeClr val="tx2"/>
                          </a:solidFill>
                          <a:latin typeface="Arial" charset="0"/>
                          <a:ea typeface="新細明體" charset="-120"/>
                        </a:defRPr>
                      </a:lvl7pPr>
                      <a:lvl8pPr marL="3429000" indent="-228600" fontAlgn="base">
                        <a:spcBef>
                          <a:spcPct val="20000"/>
                        </a:spcBef>
                        <a:spcAft>
                          <a:spcPct val="0"/>
                        </a:spcAft>
                        <a:tabLst>
                          <a:tab pos="180975" algn="l"/>
                        </a:tabLst>
                        <a:defRPr kumimoji="1">
                          <a:solidFill>
                            <a:schemeClr val="tx2"/>
                          </a:solidFill>
                          <a:latin typeface="Arial" charset="0"/>
                          <a:ea typeface="新細明體" charset="-120"/>
                        </a:defRPr>
                      </a:lvl8pPr>
                      <a:lvl9pPr marL="3886200" indent="-228600" fontAlgn="base">
                        <a:spcBef>
                          <a:spcPct val="20000"/>
                        </a:spcBef>
                        <a:spcAft>
                          <a:spcPct val="0"/>
                        </a:spcAft>
                        <a:tabLst>
                          <a:tab pos="180975" algn="l"/>
                        </a:tabLst>
                        <a:defRPr kumimoji="1">
                          <a:solidFill>
                            <a:schemeClr val="tx2"/>
                          </a:solidFill>
                          <a:latin typeface="Arial" charset="0"/>
                          <a:ea typeface="新細明體"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180975" algn="l"/>
                        </a:tabLst>
                      </a:pPr>
                      <a:r>
                        <a:rPr kumimoji="1" lang="zh-TW" altLang="en-US" sz="2200" b="0" i="0" u="none" strike="noStrike" cap="none" normalizeH="0" baseline="0">
                          <a:ln>
                            <a:noFill/>
                          </a:ln>
                          <a:solidFill>
                            <a:schemeClr val="tx1"/>
                          </a:solidFill>
                          <a:effectLst/>
                          <a:latin typeface="Arial" charset="0"/>
                          <a:ea typeface="華康儷中黑" charset="0"/>
                          <a:cs typeface="Arial" charset="0"/>
                        </a:rPr>
                        <a:t>知識領域</a:t>
                      </a:r>
                      <a:endParaRPr kumimoji="1" lang="zh-TW" altLang="en-US" sz="2200" b="0" i="0" u="none" strike="noStrike" cap="none" normalizeH="0" baseline="0">
                        <a:ln>
                          <a:noFill/>
                        </a:ln>
                        <a:solidFill>
                          <a:schemeClr val="tx1"/>
                        </a:solidFill>
                        <a:effectLst/>
                        <a:latin typeface="Arial"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5">
                  <a:txBody>
                    <a:bodyPr/>
                    <a:lstStyle>
                      <a:lvl1pPr marL="342900" indent="-342900">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marL="742950" indent="-285750">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marL="1143000" indent="-228600">
                        <a:spcBef>
                          <a:spcPct val="20000"/>
                        </a:spcBef>
                        <a:buClr>
                          <a:schemeClr val="accent2"/>
                        </a:buClr>
                        <a:tabLst>
                          <a:tab pos="180975" algn="l"/>
                        </a:tabLst>
                        <a:defRPr kumimoji="1" sz="2000">
                          <a:solidFill>
                            <a:schemeClr val="tx2"/>
                          </a:solidFill>
                          <a:latin typeface="Arial" charset="0"/>
                          <a:ea typeface="新細明體" charset="-120"/>
                        </a:defRPr>
                      </a:lvl3pPr>
                      <a:lvl4pPr marL="1600200" indent="-228600">
                        <a:spcBef>
                          <a:spcPct val="20000"/>
                        </a:spcBef>
                        <a:buClr>
                          <a:schemeClr val="tx1"/>
                        </a:buClr>
                        <a:tabLst>
                          <a:tab pos="180975" algn="l"/>
                        </a:tabLst>
                        <a:defRPr kumimoji="1">
                          <a:solidFill>
                            <a:schemeClr val="tx2"/>
                          </a:solidFill>
                          <a:latin typeface="Arial" charset="0"/>
                          <a:ea typeface="新細明體" charset="-120"/>
                        </a:defRPr>
                      </a:lvl4pPr>
                      <a:lvl5pPr marL="2057400" indent="-228600">
                        <a:spcBef>
                          <a:spcPct val="20000"/>
                        </a:spcBef>
                        <a:tabLst>
                          <a:tab pos="180975" algn="l"/>
                        </a:tabLst>
                        <a:defRPr kumimoji="1">
                          <a:solidFill>
                            <a:schemeClr val="tx2"/>
                          </a:solidFill>
                          <a:latin typeface="Arial" charset="0"/>
                          <a:ea typeface="新細明體" charset="-120"/>
                        </a:defRPr>
                      </a:lvl5pPr>
                      <a:lvl6pPr marL="2514600" indent="-228600" fontAlgn="base">
                        <a:spcBef>
                          <a:spcPct val="20000"/>
                        </a:spcBef>
                        <a:spcAft>
                          <a:spcPct val="0"/>
                        </a:spcAft>
                        <a:tabLst>
                          <a:tab pos="180975" algn="l"/>
                        </a:tabLst>
                        <a:defRPr kumimoji="1">
                          <a:solidFill>
                            <a:schemeClr val="tx2"/>
                          </a:solidFill>
                          <a:latin typeface="Arial" charset="0"/>
                          <a:ea typeface="新細明體" charset="-120"/>
                        </a:defRPr>
                      </a:lvl6pPr>
                      <a:lvl7pPr marL="2971800" indent="-228600" fontAlgn="base">
                        <a:spcBef>
                          <a:spcPct val="20000"/>
                        </a:spcBef>
                        <a:spcAft>
                          <a:spcPct val="0"/>
                        </a:spcAft>
                        <a:tabLst>
                          <a:tab pos="180975" algn="l"/>
                        </a:tabLst>
                        <a:defRPr kumimoji="1">
                          <a:solidFill>
                            <a:schemeClr val="tx2"/>
                          </a:solidFill>
                          <a:latin typeface="Arial" charset="0"/>
                          <a:ea typeface="新細明體" charset="-120"/>
                        </a:defRPr>
                      </a:lvl7pPr>
                      <a:lvl8pPr marL="3429000" indent="-228600" fontAlgn="base">
                        <a:spcBef>
                          <a:spcPct val="20000"/>
                        </a:spcBef>
                        <a:spcAft>
                          <a:spcPct val="0"/>
                        </a:spcAft>
                        <a:tabLst>
                          <a:tab pos="180975" algn="l"/>
                        </a:tabLst>
                        <a:defRPr kumimoji="1">
                          <a:solidFill>
                            <a:schemeClr val="tx2"/>
                          </a:solidFill>
                          <a:latin typeface="Arial" charset="0"/>
                          <a:ea typeface="新細明體" charset="-120"/>
                        </a:defRPr>
                      </a:lvl8pPr>
                      <a:lvl9pPr marL="3886200" indent="-228600" fontAlgn="base">
                        <a:spcBef>
                          <a:spcPct val="20000"/>
                        </a:spcBef>
                        <a:spcAft>
                          <a:spcPct val="0"/>
                        </a:spcAft>
                        <a:tabLst>
                          <a:tab pos="180975" algn="l"/>
                        </a:tabLst>
                        <a:defRPr kumimoji="1">
                          <a:solidFill>
                            <a:schemeClr val="tx2"/>
                          </a:solidFill>
                          <a:latin typeface="Arial" charset="0"/>
                          <a:ea typeface="新細明體"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180975" algn="l"/>
                        </a:tabLst>
                      </a:pPr>
                      <a:r>
                        <a:rPr kumimoji="1" lang="zh-TW" altLang="en-US" sz="2200" b="0" i="0" u="none" strike="noStrike" cap="none" normalizeH="0" baseline="0">
                          <a:ln>
                            <a:noFill/>
                          </a:ln>
                          <a:solidFill>
                            <a:schemeClr val="tx1"/>
                          </a:solidFill>
                          <a:effectLst/>
                          <a:latin typeface="Arial" charset="0"/>
                          <a:ea typeface="華康儷中黑" charset="0"/>
                          <a:cs typeface="Arial" charset="0"/>
                        </a:rPr>
                        <a:t>專案管理流程群組</a:t>
                      </a:r>
                      <a:endParaRPr kumimoji="1" lang="zh-TW" altLang="en-US" sz="2200" b="0" i="0" u="none" strike="noStrike" cap="none" normalizeH="0" baseline="0">
                        <a:ln>
                          <a:noFill/>
                        </a:ln>
                        <a:solidFill>
                          <a:schemeClr val="tx1"/>
                        </a:solidFill>
                        <a:effectLst/>
                        <a:latin typeface="Arial"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0">
                <a:tc vMerge="1">
                  <a:txBody>
                    <a:bodyPr/>
                    <a:lstStyle/>
                    <a:p>
                      <a:endParaRPr lang="zh-TW" altLang="en-US"/>
                    </a:p>
                  </a:txBody>
                  <a:tcPr/>
                </a:tc>
                <a:tc>
                  <a:txBody>
                    <a:bodyPr/>
                    <a:lstStyle>
                      <a:lvl1pPr marL="4763" indent="-4763">
                        <a:spcBef>
                          <a:spcPct val="20000"/>
                        </a:spcBef>
                        <a:buClr>
                          <a:schemeClr val="tx1"/>
                        </a:buClr>
                        <a:buSzPct val="70000"/>
                        <a:buFont typeface="Wingdings" charset="2"/>
                        <a:defRPr kumimoji="1" sz="2600">
                          <a:solidFill>
                            <a:schemeClr val="tx2"/>
                          </a:solidFill>
                          <a:latin typeface="Arial" charset="0"/>
                          <a:ea typeface="新細明體" charset="-120"/>
                        </a:defRPr>
                      </a:lvl1pPr>
                      <a:lvl2pPr marL="830263" indent="-285750">
                        <a:spcBef>
                          <a:spcPct val="20000"/>
                        </a:spcBef>
                        <a:buClr>
                          <a:schemeClr val="accent1"/>
                        </a:buClr>
                        <a:buSzPct val="75000"/>
                        <a:buFont typeface="Wingdings" charset="2"/>
                        <a:defRPr kumimoji="1" sz="2400">
                          <a:solidFill>
                            <a:schemeClr val="tx2"/>
                          </a:solidFill>
                          <a:latin typeface="Arial" charset="0"/>
                          <a:ea typeface="新細明體" charset="-120"/>
                        </a:defRPr>
                      </a:lvl2pPr>
                      <a:lvl3pPr marL="1238250" indent="-228600">
                        <a:spcBef>
                          <a:spcPct val="20000"/>
                        </a:spcBef>
                        <a:buClr>
                          <a:schemeClr val="accent2"/>
                        </a:buClr>
                        <a:defRPr kumimoji="1" sz="2000">
                          <a:solidFill>
                            <a:schemeClr val="tx2"/>
                          </a:solidFill>
                          <a:latin typeface="Arial" charset="0"/>
                          <a:ea typeface="新細明體" charset="-120"/>
                        </a:defRPr>
                      </a:lvl3pPr>
                      <a:lvl4pPr marL="1646238" indent="-228600">
                        <a:spcBef>
                          <a:spcPct val="20000"/>
                        </a:spcBef>
                        <a:buClr>
                          <a:schemeClr val="tx1"/>
                        </a:buClr>
                        <a:defRPr kumimoji="1">
                          <a:solidFill>
                            <a:schemeClr val="tx2"/>
                          </a:solidFill>
                          <a:latin typeface="Arial" charset="0"/>
                          <a:ea typeface="新細明體" charset="-120"/>
                        </a:defRPr>
                      </a:lvl4pPr>
                      <a:lvl5pPr marL="2057400" indent="-228600">
                        <a:spcBef>
                          <a:spcPct val="20000"/>
                        </a:spcBef>
                        <a:defRPr kumimoji="1">
                          <a:solidFill>
                            <a:schemeClr val="tx2"/>
                          </a:solidFill>
                          <a:latin typeface="Arial" charset="0"/>
                          <a:ea typeface="新細明體" charset="-120"/>
                        </a:defRPr>
                      </a:lvl5pPr>
                      <a:lvl6pPr marL="2514600" indent="-228600" fontAlgn="base">
                        <a:spcBef>
                          <a:spcPct val="20000"/>
                        </a:spcBef>
                        <a:spcAft>
                          <a:spcPct val="0"/>
                        </a:spcAft>
                        <a:defRPr kumimoji="1">
                          <a:solidFill>
                            <a:schemeClr val="tx2"/>
                          </a:solidFill>
                          <a:latin typeface="Arial" charset="0"/>
                          <a:ea typeface="新細明體" charset="-120"/>
                        </a:defRPr>
                      </a:lvl6pPr>
                      <a:lvl7pPr marL="2971800" indent="-228600" fontAlgn="base">
                        <a:spcBef>
                          <a:spcPct val="20000"/>
                        </a:spcBef>
                        <a:spcAft>
                          <a:spcPct val="0"/>
                        </a:spcAft>
                        <a:defRPr kumimoji="1">
                          <a:solidFill>
                            <a:schemeClr val="tx2"/>
                          </a:solidFill>
                          <a:latin typeface="Arial" charset="0"/>
                          <a:ea typeface="新細明體" charset="-120"/>
                        </a:defRPr>
                      </a:lvl7pPr>
                      <a:lvl8pPr marL="3429000" indent="-228600" fontAlgn="base">
                        <a:spcBef>
                          <a:spcPct val="20000"/>
                        </a:spcBef>
                        <a:spcAft>
                          <a:spcPct val="0"/>
                        </a:spcAft>
                        <a:defRPr kumimoji="1">
                          <a:solidFill>
                            <a:schemeClr val="tx2"/>
                          </a:solidFill>
                          <a:latin typeface="Arial" charset="0"/>
                          <a:ea typeface="新細明體" charset="-120"/>
                        </a:defRPr>
                      </a:lvl8pPr>
                      <a:lvl9pPr marL="3886200" indent="-228600" fontAlgn="base">
                        <a:spcBef>
                          <a:spcPct val="20000"/>
                        </a:spcBef>
                        <a:spcAft>
                          <a:spcPct val="0"/>
                        </a:spcAft>
                        <a:defRPr kumimoji="1">
                          <a:solidFill>
                            <a:schemeClr val="tx2"/>
                          </a:solidFill>
                          <a:latin typeface="Arial" charset="0"/>
                          <a:ea typeface="新細明體" charset="-120"/>
                        </a:defRPr>
                      </a:lvl9pPr>
                    </a:lstStyle>
                    <a:p>
                      <a:pPr marL="4763" marR="0" lvl="0" indent="-4763" algn="ctr" defTabSz="914400" rtl="0" eaLnBrk="1" fontAlgn="base" latinLnBrk="0" hangingPunct="1">
                        <a:lnSpc>
                          <a:spcPct val="100000"/>
                        </a:lnSpc>
                        <a:spcBef>
                          <a:spcPct val="0"/>
                        </a:spcBef>
                        <a:spcAft>
                          <a:spcPct val="0"/>
                        </a:spcAft>
                        <a:buClrTx/>
                        <a:buSzTx/>
                        <a:buFontTx/>
                        <a:buNone/>
                        <a:tabLst/>
                      </a:pPr>
                      <a:r>
                        <a:rPr kumimoji="1" lang="zh-TW" altLang="en-US" sz="2200" b="0" i="0" u="none" strike="noStrike" cap="none" normalizeH="0" baseline="0" dirty="0">
                          <a:ln>
                            <a:noFill/>
                          </a:ln>
                          <a:solidFill>
                            <a:schemeClr val="tx1"/>
                          </a:solidFill>
                          <a:effectLst/>
                          <a:latin typeface="Arial" charset="0"/>
                          <a:ea typeface="華康儷中黑" charset="0"/>
                          <a:cs typeface="Arial" charset="0"/>
                        </a:rPr>
                        <a:t>起始</a:t>
                      </a:r>
                      <a:br>
                        <a:rPr kumimoji="1" lang="zh-TW" altLang="en-US" sz="2200" b="0" i="0" u="none" strike="noStrike" cap="none" normalizeH="0" baseline="0" dirty="0">
                          <a:ln>
                            <a:noFill/>
                          </a:ln>
                          <a:solidFill>
                            <a:schemeClr val="tx1"/>
                          </a:solidFill>
                          <a:effectLst/>
                          <a:latin typeface="Arial" charset="0"/>
                          <a:ea typeface="華康儷中黑" charset="0"/>
                          <a:cs typeface="Arial" charset="0"/>
                        </a:rPr>
                      </a:br>
                      <a:r>
                        <a:rPr kumimoji="1" lang="zh-TW" altLang="en-US" sz="2200" b="0" i="0" u="none" strike="noStrike" cap="none" normalizeH="0" baseline="0" dirty="0">
                          <a:ln>
                            <a:noFill/>
                          </a:ln>
                          <a:solidFill>
                            <a:schemeClr val="tx1"/>
                          </a:solidFill>
                          <a:effectLst/>
                          <a:latin typeface="Arial" charset="0"/>
                          <a:ea typeface="華康儷中黑" charset="0"/>
                          <a:cs typeface="Arial" charset="0"/>
                        </a:rPr>
                        <a:t>流程群組</a:t>
                      </a:r>
                      <a:endParaRPr kumimoji="1" lang="zh-TW" altLang="en-US" sz="2200" b="0" i="0" u="none" strike="noStrike" cap="none" normalizeH="0" baseline="0" dirty="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4763" indent="-4763">
                        <a:spcBef>
                          <a:spcPct val="20000"/>
                        </a:spcBef>
                        <a:buClr>
                          <a:schemeClr val="tx1"/>
                        </a:buClr>
                        <a:buSzPct val="70000"/>
                        <a:buFont typeface="Wingdings" charset="2"/>
                        <a:defRPr kumimoji="1" sz="2600">
                          <a:solidFill>
                            <a:schemeClr val="tx2"/>
                          </a:solidFill>
                          <a:latin typeface="Arial" charset="0"/>
                          <a:ea typeface="新細明體" charset="-120"/>
                        </a:defRPr>
                      </a:lvl1pPr>
                      <a:lvl2pPr marL="830263" indent="-285750">
                        <a:spcBef>
                          <a:spcPct val="20000"/>
                        </a:spcBef>
                        <a:buClr>
                          <a:schemeClr val="accent1"/>
                        </a:buClr>
                        <a:buSzPct val="75000"/>
                        <a:buFont typeface="Wingdings" charset="2"/>
                        <a:defRPr kumimoji="1" sz="2400">
                          <a:solidFill>
                            <a:schemeClr val="tx2"/>
                          </a:solidFill>
                          <a:latin typeface="Arial" charset="0"/>
                          <a:ea typeface="新細明體" charset="-120"/>
                        </a:defRPr>
                      </a:lvl2pPr>
                      <a:lvl3pPr marL="1238250" indent="-228600">
                        <a:spcBef>
                          <a:spcPct val="20000"/>
                        </a:spcBef>
                        <a:buClr>
                          <a:schemeClr val="accent2"/>
                        </a:buClr>
                        <a:defRPr kumimoji="1" sz="2000">
                          <a:solidFill>
                            <a:schemeClr val="tx2"/>
                          </a:solidFill>
                          <a:latin typeface="Arial" charset="0"/>
                          <a:ea typeface="新細明體" charset="-120"/>
                        </a:defRPr>
                      </a:lvl3pPr>
                      <a:lvl4pPr marL="1646238" indent="-228600">
                        <a:spcBef>
                          <a:spcPct val="20000"/>
                        </a:spcBef>
                        <a:buClr>
                          <a:schemeClr val="tx1"/>
                        </a:buClr>
                        <a:defRPr kumimoji="1">
                          <a:solidFill>
                            <a:schemeClr val="tx2"/>
                          </a:solidFill>
                          <a:latin typeface="Arial" charset="0"/>
                          <a:ea typeface="新細明體" charset="-120"/>
                        </a:defRPr>
                      </a:lvl4pPr>
                      <a:lvl5pPr marL="2057400" indent="-228600">
                        <a:spcBef>
                          <a:spcPct val="20000"/>
                        </a:spcBef>
                        <a:defRPr kumimoji="1">
                          <a:solidFill>
                            <a:schemeClr val="tx2"/>
                          </a:solidFill>
                          <a:latin typeface="Arial" charset="0"/>
                          <a:ea typeface="新細明體" charset="-120"/>
                        </a:defRPr>
                      </a:lvl5pPr>
                      <a:lvl6pPr marL="2514600" indent="-228600" fontAlgn="base">
                        <a:spcBef>
                          <a:spcPct val="20000"/>
                        </a:spcBef>
                        <a:spcAft>
                          <a:spcPct val="0"/>
                        </a:spcAft>
                        <a:defRPr kumimoji="1">
                          <a:solidFill>
                            <a:schemeClr val="tx2"/>
                          </a:solidFill>
                          <a:latin typeface="Arial" charset="0"/>
                          <a:ea typeface="新細明體" charset="-120"/>
                        </a:defRPr>
                      </a:lvl6pPr>
                      <a:lvl7pPr marL="2971800" indent="-228600" fontAlgn="base">
                        <a:spcBef>
                          <a:spcPct val="20000"/>
                        </a:spcBef>
                        <a:spcAft>
                          <a:spcPct val="0"/>
                        </a:spcAft>
                        <a:defRPr kumimoji="1">
                          <a:solidFill>
                            <a:schemeClr val="tx2"/>
                          </a:solidFill>
                          <a:latin typeface="Arial" charset="0"/>
                          <a:ea typeface="新細明體" charset="-120"/>
                        </a:defRPr>
                      </a:lvl7pPr>
                      <a:lvl8pPr marL="3429000" indent="-228600" fontAlgn="base">
                        <a:spcBef>
                          <a:spcPct val="20000"/>
                        </a:spcBef>
                        <a:spcAft>
                          <a:spcPct val="0"/>
                        </a:spcAft>
                        <a:defRPr kumimoji="1">
                          <a:solidFill>
                            <a:schemeClr val="tx2"/>
                          </a:solidFill>
                          <a:latin typeface="Arial" charset="0"/>
                          <a:ea typeface="新細明體" charset="-120"/>
                        </a:defRPr>
                      </a:lvl8pPr>
                      <a:lvl9pPr marL="3886200" indent="-228600" fontAlgn="base">
                        <a:spcBef>
                          <a:spcPct val="20000"/>
                        </a:spcBef>
                        <a:spcAft>
                          <a:spcPct val="0"/>
                        </a:spcAft>
                        <a:defRPr kumimoji="1">
                          <a:solidFill>
                            <a:schemeClr val="tx2"/>
                          </a:solidFill>
                          <a:latin typeface="Arial" charset="0"/>
                          <a:ea typeface="新細明體" charset="-120"/>
                        </a:defRPr>
                      </a:lvl9pPr>
                    </a:lstStyle>
                    <a:p>
                      <a:pPr marL="4763" marR="0" lvl="0" indent="-4763" algn="ctr" defTabSz="914400" rtl="0" eaLnBrk="1" fontAlgn="base" latinLnBrk="0" hangingPunct="1">
                        <a:lnSpc>
                          <a:spcPct val="100000"/>
                        </a:lnSpc>
                        <a:spcBef>
                          <a:spcPct val="0"/>
                        </a:spcBef>
                        <a:spcAft>
                          <a:spcPct val="0"/>
                        </a:spcAft>
                        <a:buClrTx/>
                        <a:buSzTx/>
                        <a:buFontTx/>
                        <a:buNone/>
                        <a:tabLst/>
                      </a:pPr>
                      <a:r>
                        <a:rPr kumimoji="1" lang="zh-TW" altLang="en-US" sz="2200" b="0" i="0" u="none" strike="noStrike" cap="none" normalizeH="0" baseline="0" dirty="0">
                          <a:ln>
                            <a:noFill/>
                          </a:ln>
                          <a:solidFill>
                            <a:schemeClr val="tx1"/>
                          </a:solidFill>
                          <a:effectLst/>
                          <a:latin typeface="Arial" charset="0"/>
                          <a:ea typeface="華康儷中黑" charset="0"/>
                          <a:cs typeface="Arial" charset="0"/>
                        </a:rPr>
                        <a:t>規劃</a:t>
                      </a:r>
                      <a:br>
                        <a:rPr kumimoji="1" lang="zh-TW" altLang="en-US" sz="2200" b="0" i="0" u="none" strike="noStrike" cap="none" normalizeH="0" baseline="0" dirty="0">
                          <a:ln>
                            <a:noFill/>
                          </a:ln>
                          <a:solidFill>
                            <a:schemeClr val="tx1"/>
                          </a:solidFill>
                          <a:effectLst/>
                          <a:latin typeface="Arial" charset="0"/>
                          <a:ea typeface="華康儷中黑" charset="0"/>
                          <a:cs typeface="Arial" charset="0"/>
                        </a:rPr>
                      </a:br>
                      <a:r>
                        <a:rPr kumimoji="1" lang="zh-TW" altLang="en-US" sz="2200" b="0" i="0" u="none" strike="noStrike" cap="none" normalizeH="0" baseline="0" dirty="0">
                          <a:ln>
                            <a:noFill/>
                          </a:ln>
                          <a:solidFill>
                            <a:schemeClr val="tx1"/>
                          </a:solidFill>
                          <a:effectLst/>
                          <a:latin typeface="Arial" charset="0"/>
                          <a:ea typeface="華康儷中黑" charset="0"/>
                          <a:cs typeface="Arial" charset="0"/>
                        </a:rPr>
                        <a:t>流程群組</a:t>
                      </a:r>
                      <a:endParaRPr kumimoji="1" lang="zh-TW" altLang="en-US" sz="2200" b="0" i="0" u="none" strike="noStrike" cap="none" normalizeH="0" baseline="0" dirty="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4763" indent="-4763">
                        <a:spcBef>
                          <a:spcPct val="20000"/>
                        </a:spcBef>
                        <a:buClr>
                          <a:schemeClr val="tx1"/>
                        </a:buClr>
                        <a:buSzPct val="70000"/>
                        <a:buFont typeface="Wingdings" charset="2"/>
                        <a:defRPr kumimoji="1" sz="2600">
                          <a:solidFill>
                            <a:schemeClr val="tx2"/>
                          </a:solidFill>
                          <a:latin typeface="Arial" charset="0"/>
                          <a:ea typeface="新細明體" charset="-120"/>
                        </a:defRPr>
                      </a:lvl1pPr>
                      <a:lvl2pPr marL="857250" indent="-285750">
                        <a:spcBef>
                          <a:spcPct val="20000"/>
                        </a:spcBef>
                        <a:buClr>
                          <a:schemeClr val="accent1"/>
                        </a:buClr>
                        <a:buSzPct val="75000"/>
                        <a:buFont typeface="Wingdings" charset="2"/>
                        <a:defRPr kumimoji="1" sz="2400">
                          <a:solidFill>
                            <a:schemeClr val="tx2"/>
                          </a:solidFill>
                          <a:latin typeface="Arial" charset="0"/>
                          <a:ea typeface="新細明體" charset="-120"/>
                        </a:defRPr>
                      </a:lvl2pPr>
                      <a:lvl3pPr marL="1265238" indent="-228600">
                        <a:spcBef>
                          <a:spcPct val="20000"/>
                        </a:spcBef>
                        <a:buClr>
                          <a:schemeClr val="accent2"/>
                        </a:buClr>
                        <a:defRPr kumimoji="1" sz="2000">
                          <a:solidFill>
                            <a:schemeClr val="tx2"/>
                          </a:solidFill>
                          <a:latin typeface="Arial" charset="0"/>
                          <a:ea typeface="新細明體" charset="-120"/>
                        </a:defRPr>
                      </a:lvl3pPr>
                      <a:lvl4pPr marL="1673225" indent="-228600">
                        <a:spcBef>
                          <a:spcPct val="20000"/>
                        </a:spcBef>
                        <a:buClr>
                          <a:schemeClr val="tx1"/>
                        </a:buClr>
                        <a:defRPr kumimoji="1">
                          <a:solidFill>
                            <a:schemeClr val="tx2"/>
                          </a:solidFill>
                          <a:latin typeface="Arial" charset="0"/>
                          <a:ea typeface="新細明體" charset="-120"/>
                        </a:defRPr>
                      </a:lvl4pPr>
                      <a:lvl5pPr marL="2081213" indent="-228600">
                        <a:spcBef>
                          <a:spcPct val="20000"/>
                        </a:spcBef>
                        <a:defRPr kumimoji="1">
                          <a:solidFill>
                            <a:schemeClr val="tx2"/>
                          </a:solidFill>
                          <a:latin typeface="Arial" charset="0"/>
                          <a:ea typeface="新細明體" charset="-120"/>
                        </a:defRPr>
                      </a:lvl5pPr>
                      <a:lvl6pPr marL="2538413" indent="-228600" fontAlgn="base">
                        <a:spcBef>
                          <a:spcPct val="20000"/>
                        </a:spcBef>
                        <a:spcAft>
                          <a:spcPct val="0"/>
                        </a:spcAft>
                        <a:defRPr kumimoji="1">
                          <a:solidFill>
                            <a:schemeClr val="tx2"/>
                          </a:solidFill>
                          <a:latin typeface="Arial" charset="0"/>
                          <a:ea typeface="新細明體" charset="-120"/>
                        </a:defRPr>
                      </a:lvl6pPr>
                      <a:lvl7pPr marL="2995613" indent="-228600" fontAlgn="base">
                        <a:spcBef>
                          <a:spcPct val="20000"/>
                        </a:spcBef>
                        <a:spcAft>
                          <a:spcPct val="0"/>
                        </a:spcAft>
                        <a:defRPr kumimoji="1">
                          <a:solidFill>
                            <a:schemeClr val="tx2"/>
                          </a:solidFill>
                          <a:latin typeface="Arial" charset="0"/>
                          <a:ea typeface="新細明體" charset="-120"/>
                        </a:defRPr>
                      </a:lvl7pPr>
                      <a:lvl8pPr marL="3452813" indent="-228600" fontAlgn="base">
                        <a:spcBef>
                          <a:spcPct val="20000"/>
                        </a:spcBef>
                        <a:spcAft>
                          <a:spcPct val="0"/>
                        </a:spcAft>
                        <a:defRPr kumimoji="1">
                          <a:solidFill>
                            <a:schemeClr val="tx2"/>
                          </a:solidFill>
                          <a:latin typeface="Arial" charset="0"/>
                          <a:ea typeface="新細明體" charset="-120"/>
                        </a:defRPr>
                      </a:lvl8pPr>
                      <a:lvl9pPr marL="3910013" indent="-228600" fontAlgn="base">
                        <a:spcBef>
                          <a:spcPct val="20000"/>
                        </a:spcBef>
                        <a:spcAft>
                          <a:spcPct val="0"/>
                        </a:spcAft>
                        <a:defRPr kumimoji="1">
                          <a:solidFill>
                            <a:schemeClr val="tx2"/>
                          </a:solidFill>
                          <a:latin typeface="Arial" charset="0"/>
                          <a:ea typeface="新細明體" charset="-120"/>
                        </a:defRPr>
                      </a:lvl9pPr>
                    </a:lstStyle>
                    <a:p>
                      <a:pPr marL="4763" marR="0" lvl="0" indent="-4763" algn="ctr" defTabSz="914400" rtl="0" eaLnBrk="1" fontAlgn="base" latinLnBrk="0" hangingPunct="1">
                        <a:lnSpc>
                          <a:spcPct val="100000"/>
                        </a:lnSpc>
                        <a:spcBef>
                          <a:spcPct val="0"/>
                        </a:spcBef>
                        <a:spcAft>
                          <a:spcPct val="0"/>
                        </a:spcAft>
                        <a:buClrTx/>
                        <a:buSzTx/>
                        <a:buFontTx/>
                        <a:buNone/>
                        <a:tabLst/>
                      </a:pPr>
                      <a:r>
                        <a:rPr kumimoji="1" lang="zh-TW" altLang="en-US" sz="2200" b="0" i="0" u="none" strike="noStrike" cap="none" normalizeH="0" baseline="0">
                          <a:ln>
                            <a:noFill/>
                          </a:ln>
                          <a:solidFill>
                            <a:schemeClr val="tx1"/>
                          </a:solidFill>
                          <a:effectLst/>
                          <a:latin typeface="Arial" charset="0"/>
                          <a:ea typeface="華康儷中黑" charset="0"/>
                          <a:cs typeface="Arial" charset="0"/>
                        </a:rPr>
                        <a:t>執行</a:t>
                      </a:r>
                      <a:br>
                        <a:rPr kumimoji="1" lang="zh-TW" altLang="en-US" sz="2200" b="0" i="0" u="none" strike="noStrike" cap="none" normalizeH="0" baseline="0">
                          <a:ln>
                            <a:noFill/>
                          </a:ln>
                          <a:solidFill>
                            <a:schemeClr val="tx1"/>
                          </a:solidFill>
                          <a:effectLst/>
                          <a:latin typeface="Arial" charset="0"/>
                          <a:ea typeface="華康儷中黑" charset="0"/>
                          <a:cs typeface="Arial" charset="0"/>
                        </a:rPr>
                      </a:br>
                      <a:r>
                        <a:rPr kumimoji="1" lang="zh-TW" altLang="en-US" sz="2200" b="0" i="0" u="none" strike="noStrike" cap="none" normalizeH="0" baseline="0">
                          <a:ln>
                            <a:noFill/>
                          </a:ln>
                          <a:solidFill>
                            <a:schemeClr val="tx1"/>
                          </a:solidFill>
                          <a:effectLst/>
                          <a:latin typeface="Arial" charset="0"/>
                          <a:ea typeface="華康儷中黑" charset="0"/>
                          <a:cs typeface="Arial" charset="0"/>
                        </a:rPr>
                        <a:t>流程群組</a:t>
                      </a:r>
                      <a:endParaRPr kumimoji="1" lang="zh-TW" altLang="en-US" sz="22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4763" indent="-4763">
                        <a:spcBef>
                          <a:spcPct val="20000"/>
                        </a:spcBef>
                        <a:buClr>
                          <a:schemeClr val="tx1"/>
                        </a:buClr>
                        <a:buSzPct val="70000"/>
                        <a:buFont typeface="Wingdings" charset="2"/>
                        <a:defRPr kumimoji="1" sz="2600">
                          <a:solidFill>
                            <a:schemeClr val="tx2"/>
                          </a:solidFill>
                          <a:latin typeface="Arial" charset="0"/>
                          <a:ea typeface="新細明體" charset="-120"/>
                        </a:defRPr>
                      </a:lvl1pPr>
                      <a:lvl2pPr marL="830263" indent="-285750">
                        <a:spcBef>
                          <a:spcPct val="20000"/>
                        </a:spcBef>
                        <a:buClr>
                          <a:schemeClr val="accent1"/>
                        </a:buClr>
                        <a:buSzPct val="75000"/>
                        <a:buFont typeface="Wingdings" charset="2"/>
                        <a:defRPr kumimoji="1" sz="2400">
                          <a:solidFill>
                            <a:schemeClr val="tx2"/>
                          </a:solidFill>
                          <a:latin typeface="Arial" charset="0"/>
                          <a:ea typeface="新細明體" charset="-120"/>
                        </a:defRPr>
                      </a:lvl2pPr>
                      <a:lvl3pPr marL="1238250" indent="-228600">
                        <a:spcBef>
                          <a:spcPct val="20000"/>
                        </a:spcBef>
                        <a:buClr>
                          <a:schemeClr val="accent2"/>
                        </a:buClr>
                        <a:defRPr kumimoji="1" sz="2000">
                          <a:solidFill>
                            <a:schemeClr val="tx2"/>
                          </a:solidFill>
                          <a:latin typeface="Arial" charset="0"/>
                          <a:ea typeface="新細明體" charset="-120"/>
                        </a:defRPr>
                      </a:lvl3pPr>
                      <a:lvl4pPr marL="1646238" indent="-228600">
                        <a:spcBef>
                          <a:spcPct val="20000"/>
                        </a:spcBef>
                        <a:buClr>
                          <a:schemeClr val="tx1"/>
                        </a:buClr>
                        <a:defRPr kumimoji="1">
                          <a:solidFill>
                            <a:schemeClr val="tx2"/>
                          </a:solidFill>
                          <a:latin typeface="Arial" charset="0"/>
                          <a:ea typeface="新細明體" charset="-120"/>
                        </a:defRPr>
                      </a:lvl4pPr>
                      <a:lvl5pPr marL="2057400" indent="-228600">
                        <a:spcBef>
                          <a:spcPct val="20000"/>
                        </a:spcBef>
                        <a:defRPr kumimoji="1">
                          <a:solidFill>
                            <a:schemeClr val="tx2"/>
                          </a:solidFill>
                          <a:latin typeface="Arial" charset="0"/>
                          <a:ea typeface="新細明體" charset="-120"/>
                        </a:defRPr>
                      </a:lvl5pPr>
                      <a:lvl6pPr marL="2514600" indent="-228600" fontAlgn="base">
                        <a:spcBef>
                          <a:spcPct val="20000"/>
                        </a:spcBef>
                        <a:spcAft>
                          <a:spcPct val="0"/>
                        </a:spcAft>
                        <a:defRPr kumimoji="1">
                          <a:solidFill>
                            <a:schemeClr val="tx2"/>
                          </a:solidFill>
                          <a:latin typeface="Arial" charset="0"/>
                          <a:ea typeface="新細明體" charset="-120"/>
                        </a:defRPr>
                      </a:lvl6pPr>
                      <a:lvl7pPr marL="2971800" indent="-228600" fontAlgn="base">
                        <a:spcBef>
                          <a:spcPct val="20000"/>
                        </a:spcBef>
                        <a:spcAft>
                          <a:spcPct val="0"/>
                        </a:spcAft>
                        <a:defRPr kumimoji="1">
                          <a:solidFill>
                            <a:schemeClr val="tx2"/>
                          </a:solidFill>
                          <a:latin typeface="Arial" charset="0"/>
                          <a:ea typeface="新細明體" charset="-120"/>
                        </a:defRPr>
                      </a:lvl7pPr>
                      <a:lvl8pPr marL="3429000" indent="-228600" fontAlgn="base">
                        <a:spcBef>
                          <a:spcPct val="20000"/>
                        </a:spcBef>
                        <a:spcAft>
                          <a:spcPct val="0"/>
                        </a:spcAft>
                        <a:defRPr kumimoji="1">
                          <a:solidFill>
                            <a:schemeClr val="tx2"/>
                          </a:solidFill>
                          <a:latin typeface="Arial" charset="0"/>
                          <a:ea typeface="新細明體" charset="-120"/>
                        </a:defRPr>
                      </a:lvl8pPr>
                      <a:lvl9pPr marL="3886200" indent="-228600" fontAlgn="base">
                        <a:spcBef>
                          <a:spcPct val="20000"/>
                        </a:spcBef>
                        <a:spcAft>
                          <a:spcPct val="0"/>
                        </a:spcAft>
                        <a:defRPr kumimoji="1">
                          <a:solidFill>
                            <a:schemeClr val="tx2"/>
                          </a:solidFill>
                          <a:latin typeface="Arial" charset="0"/>
                          <a:ea typeface="新細明體" charset="-120"/>
                        </a:defRPr>
                      </a:lvl9pPr>
                    </a:lstStyle>
                    <a:p>
                      <a:pPr marL="4763" marR="0" lvl="0" indent="-4763" algn="ctr" defTabSz="914400" rtl="0" eaLnBrk="1" fontAlgn="base" latinLnBrk="0" hangingPunct="1">
                        <a:lnSpc>
                          <a:spcPct val="100000"/>
                        </a:lnSpc>
                        <a:spcBef>
                          <a:spcPct val="0"/>
                        </a:spcBef>
                        <a:spcAft>
                          <a:spcPct val="0"/>
                        </a:spcAft>
                        <a:buClrTx/>
                        <a:buSzTx/>
                        <a:buFontTx/>
                        <a:buNone/>
                        <a:tabLst/>
                      </a:pPr>
                      <a:r>
                        <a:rPr kumimoji="1" lang="zh-TW" altLang="en-US" sz="2200" b="0" i="0" u="none" strike="noStrike" cap="none" normalizeH="0" baseline="0">
                          <a:ln>
                            <a:noFill/>
                          </a:ln>
                          <a:solidFill>
                            <a:schemeClr val="tx1"/>
                          </a:solidFill>
                          <a:effectLst/>
                          <a:latin typeface="Arial" charset="0"/>
                          <a:ea typeface="華康儷中黑" charset="0"/>
                          <a:cs typeface="Arial" charset="0"/>
                        </a:rPr>
                        <a:t>監督與控制流程群組</a:t>
                      </a:r>
                      <a:endParaRPr kumimoji="1" lang="zh-TW" altLang="en-US" sz="22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spcBef>
                          <a:spcPct val="20000"/>
                        </a:spcBef>
                        <a:buClr>
                          <a:schemeClr val="tx1"/>
                        </a:buClr>
                        <a:buSzPct val="70000"/>
                        <a:buFont typeface="Wingdings" charset="2"/>
                        <a:defRPr kumimoji="1" sz="2600">
                          <a:solidFill>
                            <a:schemeClr val="tx2"/>
                          </a:solidFill>
                          <a:latin typeface="Arial" charset="0"/>
                          <a:ea typeface="新細明體" charset="-120"/>
                        </a:defRPr>
                      </a:lvl1pPr>
                      <a:lvl2pPr marL="808038" indent="-285750">
                        <a:spcBef>
                          <a:spcPct val="20000"/>
                        </a:spcBef>
                        <a:buClr>
                          <a:schemeClr val="accent1"/>
                        </a:buClr>
                        <a:buSzPct val="75000"/>
                        <a:buFont typeface="Wingdings" charset="2"/>
                        <a:defRPr kumimoji="1" sz="2400">
                          <a:solidFill>
                            <a:schemeClr val="tx2"/>
                          </a:solidFill>
                          <a:latin typeface="Arial" charset="0"/>
                          <a:ea typeface="新細明體" charset="-120"/>
                        </a:defRPr>
                      </a:lvl2pPr>
                      <a:lvl3pPr marL="1216025" indent="-228600">
                        <a:spcBef>
                          <a:spcPct val="20000"/>
                        </a:spcBef>
                        <a:buClr>
                          <a:schemeClr val="accent2"/>
                        </a:buClr>
                        <a:defRPr kumimoji="1" sz="2000">
                          <a:solidFill>
                            <a:schemeClr val="tx2"/>
                          </a:solidFill>
                          <a:latin typeface="Arial" charset="0"/>
                          <a:ea typeface="新細明體" charset="-120"/>
                        </a:defRPr>
                      </a:lvl3pPr>
                      <a:lvl4pPr marL="1624013" indent="-228600">
                        <a:spcBef>
                          <a:spcPct val="20000"/>
                        </a:spcBef>
                        <a:buClr>
                          <a:schemeClr val="tx1"/>
                        </a:buClr>
                        <a:defRPr kumimoji="1">
                          <a:solidFill>
                            <a:schemeClr val="tx2"/>
                          </a:solidFill>
                          <a:latin typeface="Arial" charset="0"/>
                          <a:ea typeface="新細明體" charset="-120"/>
                        </a:defRPr>
                      </a:lvl4pPr>
                      <a:lvl5pPr marL="2057400" indent="-228600">
                        <a:spcBef>
                          <a:spcPct val="20000"/>
                        </a:spcBef>
                        <a:defRPr kumimoji="1">
                          <a:solidFill>
                            <a:schemeClr val="tx2"/>
                          </a:solidFill>
                          <a:latin typeface="Arial" charset="0"/>
                          <a:ea typeface="新細明體" charset="-120"/>
                        </a:defRPr>
                      </a:lvl5pPr>
                      <a:lvl6pPr marL="2514600" indent="-228600" fontAlgn="base">
                        <a:spcBef>
                          <a:spcPct val="20000"/>
                        </a:spcBef>
                        <a:spcAft>
                          <a:spcPct val="0"/>
                        </a:spcAft>
                        <a:defRPr kumimoji="1">
                          <a:solidFill>
                            <a:schemeClr val="tx2"/>
                          </a:solidFill>
                          <a:latin typeface="Arial" charset="0"/>
                          <a:ea typeface="新細明體" charset="-120"/>
                        </a:defRPr>
                      </a:lvl6pPr>
                      <a:lvl7pPr marL="2971800" indent="-228600" fontAlgn="base">
                        <a:spcBef>
                          <a:spcPct val="20000"/>
                        </a:spcBef>
                        <a:spcAft>
                          <a:spcPct val="0"/>
                        </a:spcAft>
                        <a:defRPr kumimoji="1">
                          <a:solidFill>
                            <a:schemeClr val="tx2"/>
                          </a:solidFill>
                          <a:latin typeface="Arial" charset="0"/>
                          <a:ea typeface="新細明體" charset="-120"/>
                        </a:defRPr>
                      </a:lvl7pPr>
                      <a:lvl8pPr marL="3429000" indent="-228600" fontAlgn="base">
                        <a:spcBef>
                          <a:spcPct val="20000"/>
                        </a:spcBef>
                        <a:spcAft>
                          <a:spcPct val="0"/>
                        </a:spcAft>
                        <a:defRPr kumimoji="1">
                          <a:solidFill>
                            <a:schemeClr val="tx2"/>
                          </a:solidFill>
                          <a:latin typeface="Arial" charset="0"/>
                          <a:ea typeface="新細明體" charset="-120"/>
                        </a:defRPr>
                      </a:lvl8pPr>
                      <a:lvl9pPr marL="3886200" indent="-228600" fontAlgn="base">
                        <a:spcBef>
                          <a:spcPct val="20000"/>
                        </a:spcBef>
                        <a:spcAft>
                          <a:spcPct val="0"/>
                        </a:spcAft>
                        <a:defRPr kumimoji="1">
                          <a:solidFill>
                            <a:schemeClr val="tx2"/>
                          </a:solidFill>
                          <a:latin typeface="Arial" charset="0"/>
                          <a:ea typeface="新細明體"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2200" b="0" i="0" u="none" strike="noStrike" cap="none" normalizeH="0" baseline="0">
                          <a:ln>
                            <a:noFill/>
                          </a:ln>
                          <a:solidFill>
                            <a:schemeClr val="tx1"/>
                          </a:solidFill>
                          <a:effectLst/>
                          <a:latin typeface="Arial" charset="0"/>
                          <a:ea typeface="華康儷中黑" charset="0"/>
                          <a:cs typeface="Arial" charset="0"/>
                        </a:rPr>
                        <a:t>結束</a:t>
                      </a:r>
                      <a:br>
                        <a:rPr kumimoji="1" lang="zh-TW" altLang="en-US" sz="2200" b="0" i="0" u="none" strike="noStrike" cap="none" normalizeH="0" baseline="0">
                          <a:ln>
                            <a:noFill/>
                          </a:ln>
                          <a:solidFill>
                            <a:schemeClr val="tx1"/>
                          </a:solidFill>
                          <a:effectLst/>
                          <a:latin typeface="Arial" charset="0"/>
                          <a:ea typeface="華康儷中黑" charset="0"/>
                          <a:cs typeface="Arial" charset="0"/>
                        </a:rPr>
                      </a:br>
                      <a:r>
                        <a:rPr kumimoji="1" lang="zh-TW" altLang="en-US" sz="2200" b="0" i="0" u="none" strike="noStrike" cap="none" normalizeH="0" baseline="0">
                          <a:ln>
                            <a:noFill/>
                          </a:ln>
                          <a:solidFill>
                            <a:schemeClr val="tx1"/>
                          </a:solidFill>
                          <a:effectLst/>
                          <a:latin typeface="Arial" charset="0"/>
                          <a:ea typeface="華康儷中黑" charset="0"/>
                          <a:cs typeface="Arial" charset="0"/>
                        </a:rPr>
                        <a:t>流程群組</a:t>
                      </a:r>
                      <a:endParaRPr kumimoji="1" lang="zh-TW" altLang="en-US" sz="22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1"/>
                  </a:ext>
                </a:extLst>
              </a:tr>
              <a:tr h="0">
                <a:tc>
                  <a:txBody>
                    <a:bodyPr/>
                    <a:lstStyle>
                      <a:lvl1pPr marL="4763" indent="-4763">
                        <a:spcBef>
                          <a:spcPct val="20000"/>
                        </a:spcBef>
                        <a:buClr>
                          <a:schemeClr val="tx1"/>
                        </a:buClr>
                        <a:buSzPct val="70000"/>
                        <a:buFont typeface="Wingdings" charset="2"/>
                        <a:defRPr kumimoji="1" sz="2600">
                          <a:solidFill>
                            <a:schemeClr val="tx2"/>
                          </a:solidFill>
                          <a:latin typeface="Arial" charset="0"/>
                          <a:ea typeface="新細明體" charset="-120"/>
                        </a:defRPr>
                      </a:lvl1pPr>
                      <a:lvl2pPr marL="857250" indent="-285750">
                        <a:spcBef>
                          <a:spcPct val="20000"/>
                        </a:spcBef>
                        <a:buClr>
                          <a:schemeClr val="accent1"/>
                        </a:buClr>
                        <a:buSzPct val="75000"/>
                        <a:buFont typeface="Wingdings" charset="2"/>
                        <a:defRPr kumimoji="1" sz="2400">
                          <a:solidFill>
                            <a:schemeClr val="tx2"/>
                          </a:solidFill>
                          <a:latin typeface="Arial" charset="0"/>
                          <a:ea typeface="新細明體" charset="-120"/>
                        </a:defRPr>
                      </a:lvl2pPr>
                      <a:lvl3pPr marL="1265238" indent="-228600">
                        <a:spcBef>
                          <a:spcPct val="20000"/>
                        </a:spcBef>
                        <a:buClr>
                          <a:schemeClr val="accent2"/>
                        </a:buClr>
                        <a:defRPr kumimoji="1" sz="2000">
                          <a:solidFill>
                            <a:schemeClr val="tx2"/>
                          </a:solidFill>
                          <a:latin typeface="Arial" charset="0"/>
                          <a:ea typeface="新細明體" charset="-120"/>
                        </a:defRPr>
                      </a:lvl3pPr>
                      <a:lvl4pPr marL="1673225" indent="-228600">
                        <a:spcBef>
                          <a:spcPct val="20000"/>
                        </a:spcBef>
                        <a:buClr>
                          <a:schemeClr val="tx1"/>
                        </a:buClr>
                        <a:defRPr kumimoji="1">
                          <a:solidFill>
                            <a:schemeClr val="tx2"/>
                          </a:solidFill>
                          <a:latin typeface="Arial" charset="0"/>
                          <a:ea typeface="新細明體" charset="-120"/>
                        </a:defRPr>
                      </a:lvl4pPr>
                      <a:lvl5pPr marL="2081213" indent="-228600">
                        <a:spcBef>
                          <a:spcPct val="20000"/>
                        </a:spcBef>
                        <a:defRPr kumimoji="1">
                          <a:solidFill>
                            <a:schemeClr val="tx2"/>
                          </a:solidFill>
                          <a:latin typeface="Arial" charset="0"/>
                          <a:ea typeface="新細明體" charset="-120"/>
                        </a:defRPr>
                      </a:lvl5pPr>
                      <a:lvl6pPr marL="2538413" indent="-228600" fontAlgn="base">
                        <a:spcBef>
                          <a:spcPct val="20000"/>
                        </a:spcBef>
                        <a:spcAft>
                          <a:spcPct val="0"/>
                        </a:spcAft>
                        <a:defRPr kumimoji="1">
                          <a:solidFill>
                            <a:schemeClr val="tx2"/>
                          </a:solidFill>
                          <a:latin typeface="Arial" charset="0"/>
                          <a:ea typeface="新細明體" charset="-120"/>
                        </a:defRPr>
                      </a:lvl6pPr>
                      <a:lvl7pPr marL="2995613" indent="-228600" fontAlgn="base">
                        <a:spcBef>
                          <a:spcPct val="20000"/>
                        </a:spcBef>
                        <a:spcAft>
                          <a:spcPct val="0"/>
                        </a:spcAft>
                        <a:defRPr kumimoji="1">
                          <a:solidFill>
                            <a:schemeClr val="tx2"/>
                          </a:solidFill>
                          <a:latin typeface="Arial" charset="0"/>
                          <a:ea typeface="新細明體" charset="-120"/>
                        </a:defRPr>
                      </a:lvl7pPr>
                      <a:lvl8pPr marL="3452813" indent="-228600" fontAlgn="base">
                        <a:spcBef>
                          <a:spcPct val="20000"/>
                        </a:spcBef>
                        <a:spcAft>
                          <a:spcPct val="0"/>
                        </a:spcAft>
                        <a:defRPr kumimoji="1">
                          <a:solidFill>
                            <a:schemeClr val="tx2"/>
                          </a:solidFill>
                          <a:latin typeface="Arial" charset="0"/>
                          <a:ea typeface="新細明體" charset="-120"/>
                        </a:defRPr>
                      </a:lvl8pPr>
                      <a:lvl9pPr marL="3910013" indent="-228600" fontAlgn="base">
                        <a:spcBef>
                          <a:spcPct val="20000"/>
                        </a:spcBef>
                        <a:spcAft>
                          <a:spcPct val="0"/>
                        </a:spcAft>
                        <a:defRPr kumimoji="1">
                          <a:solidFill>
                            <a:schemeClr val="tx2"/>
                          </a:solidFill>
                          <a:latin typeface="Arial" charset="0"/>
                          <a:ea typeface="新細明體" charset="-120"/>
                        </a:defRPr>
                      </a:lvl9pPr>
                    </a:lstStyle>
                    <a:p>
                      <a:pPr marL="4763" marR="0" lvl="0" indent="-4763" algn="l" defTabSz="914400" rtl="0" eaLnBrk="1" fontAlgn="base" latinLnBrk="0" hangingPunct="1">
                        <a:lnSpc>
                          <a:spcPct val="100000"/>
                        </a:lnSpc>
                        <a:spcBef>
                          <a:spcPct val="0"/>
                        </a:spcBef>
                        <a:spcAft>
                          <a:spcPct val="0"/>
                        </a:spcAft>
                        <a:buClrTx/>
                        <a:buSzTx/>
                        <a:buFontTx/>
                        <a:buNone/>
                        <a:tabLst/>
                      </a:pPr>
                      <a:r>
                        <a:rPr kumimoji="1" lang="zh-TW" altLang="en-US" sz="2200" b="0" i="0" u="none" strike="noStrike" cap="none" normalizeH="0" baseline="0">
                          <a:ln>
                            <a:noFill/>
                          </a:ln>
                          <a:solidFill>
                            <a:schemeClr val="tx1"/>
                          </a:solidFill>
                          <a:effectLst/>
                          <a:latin typeface="Arial" charset="0"/>
                          <a:ea typeface="華康儷中黑" charset="0"/>
                          <a:cs typeface="Arial" charset="0"/>
                        </a:rPr>
                        <a:t>專案成本管理</a:t>
                      </a:r>
                    </a:p>
                    <a:p>
                      <a:pPr marL="4763" marR="0" lvl="0" indent="-4763" algn="ctr" defTabSz="914400" rtl="0" eaLnBrk="0" fontAlgn="base" latinLnBrk="0" hangingPunct="0">
                        <a:lnSpc>
                          <a:spcPct val="100000"/>
                        </a:lnSpc>
                        <a:spcBef>
                          <a:spcPct val="0"/>
                        </a:spcBef>
                        <a:spcAft>
                          <a:spcPct val="0"/>
                        </a:spcAft>
                        <a:buClrTx/>
                        <a:buSzTx/>
                        <a:buFontTx/>
                        <a:buNone/>
                        <a:tabLst/>
                      </a:pPr>
                      <a:r>
                        <a:rPr kumimoji="1" lang="en-US" altLang="zh-TW" sz="2200" b="0" i="0" u="none" strike="noStrike" cap="none" normalizeH="0" baseline="0">
                          <a:ln>
                            <a:noFill/>
                          </a:ln>
                          <a:solidFill>
                            <a:schemeClr val="tx1"/>
                          </a:solidFill>
                          <a:effectLst/>
                          <a:latin typeface="Arial" charset="0"/>
                          <a:ea typeface="華康儷中黑" charset="0"/>
                          <a:cs typeface="Arial" charset="0"/>
                        </a:rPr>
                        <a:t>(4</a:t>
                      </a:r>
                      <a:r>
                        <a:rPr kumimoji="1" lang="zh-TW" altLang="en-US" sz="2200" b="0" i="0" u="none" strike="noStrike" cap="none" normalizeH="0" baseline="0">
                          <a:ln>
                            <a:noFill/>
                          </a:ln>
                          <a:solidFill>
                            <a:schemeClr val="tx1"/>
                          </a:solidFill>
                          <a:effectLst/>
                          <a:latin typeface="Arial" charset="0"/>
                          <a:ea typeface="華康儷中黑" charset="0"/>
                          <a:cs typeface="Arial" charset="0"/>
                        </a:rPr>
                        <a:t>子流程</a:t>
                      </a:r>
                      <a:r>
                        <a:rPr kumimoji="1" lang="en-US" altLang="zh-TW" sz="2200" b="0" i="0" u="none" strike="noStrike" cap="none" normalizeH="0" baseline="0">
                          <a:ln>
                            <a:noFill/>
                          </a:ln>
                          <a:solidFill>
                            <a:schemeClr val="tx1"/>
                          </a:solidFill>
                          <a:effectLst/>
                          <a:latin typeface="Arial" charset="0"/>
                          <a:ea typeface="華康儷中黑" charset="0"/>
                          <a:cs typeface="Arial" charset="0"/>
                        </a:rPr>
                        <a:t>)</a:t>
                      </a:r>
                      <a:endParaRPr kumimoji="1" lang="en-US" altLang="zh-TW" sz="2200" b="0" i="0" u="none" strike="noStrike" cap="none" normalizeH="0" baseline="0">
                        <a:ln>
                          <a:noFill/>
                        </a:ln>
                        <a:solidFill>
                          <a:schemeClr val="tx1"/>
                        </a:solidFill>
                        <a:effectLst/>
                        <a:latin typeface="Arial" charset="0"/>
                        <a:ea typeface="新細明體"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spcBef>
                          <a:spcPct val="20000"/>
                        </a:spcBef>
                        <a:buClr>
                          <a:schemeClr val="tx1"/>
                        </a:buClr>
                        <a:buSzPct val="70000"/>
                        <a:buFont typeface="Wingdings" charset="2"/>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defRPr kumimoji="1" sz="2400">
                          <a:solidFill>
                            <a:schemeClr val="tx2"/>
                          </a:solidFill>
                          <a:latin typeface="Arial" charset="0"/>
                          <a:ea typeface="新細明體" charset="-120"/>
                        </a:defRPr>
                      </a:lvl2pPr>
                      <a:lvl3pPr>
                        <a:spcBef>
                          <a:spcPct val="20000"/>
                        </a:spcBef>
                        <a:buClr>
                          <a:schemeClr val="accent2"/>
                        </a:buClr>
                        <a:defRPr kumimoji="1" sz="2000">
                          <a:solidFill>
                            <a:schemeClr val="tx2"/>
                          </a:solidFill>
                          <a:latin typeface="Arial" charset="0"/>
                          <a:ea typeface="新細明體" charset="-120"/>
                        </a:defRPr>
                      </a:lvl3pPr>
                      <a:lvl4pPr>
                        <a:spcBef>
                          <a:spcPct val="20000"/>
                        </a:spcBef>
                        <a:buClr>
                          <a:schemeClr val="tx1"/>
                        </a:buClr>
                        <a:defRPr kumimoji="1">
                          <a:solidFill>
                            <a:schemeClr val="tx2"/>
                          </a:solidFill>
                          <a:latin typeface="Arial" charset="0"/>
                          <a:ea typeface="新細明體" charset="-120"/>
                        </a:defRPr>
                      </a:lvl4pPr>
                      <a:lvl5pPr>
                        <a:spcBef>
                          <a:spcPct val="20000"/>
                        </a:spcBef>
                        <a:defRPr kumimoji="1">
                          <a:solidFill>
                            <a:schemeClr val="tx2"/>
                          </a:solidFill>
                          <a:latin typeface="Arial" charset="0"/>
                          <a:ea typeface="新細明體" charset="-120"/>
                        </a:defRPr>
                      </a:lvl5pPr>
                      <a:lvl6pPr fontAlgn="base">
                        <a:spcBef>
                          <a:spcPct val="20000"/>
                        </a:spcBef>
                        <a:spcAft>
                          <a:spcPct val="0"/>
                        </a:spcAft>
                        <a:defRPr kumimoji="1">
                          <a:solidFill>
                            <a:schemeClr val="tx2"/>
                          </a:solidFill>
                          <a:latin typeface="Arial" charset="0"/>
                          <a:ea typeface="新細明體" charset="-120"/>
                        </a:defRPr>
                      </a:lvl6pPr>
                      <a:lvl7pPr fontAlgn="base">
                        <a:spcBef>
                          <a:spcPct val="20000"/>
                        </a:spcBef>
                        <a:spcAft>
                          <a:spcPct val="0"/>
                        </a:spcAft>
                        <a:defRPr kumimoji="1">
                          <a:solidFill>
                            <a:schemeClr val="tx2"/>
                          </a:solidFill>
                          <a:latin typeface="Arial" charset="0"/>
                          <a:ea typeface="新細明體" charset="-120"/>
                        </a:defRPr>
                      </a:lvl7pPr>
                      <a:lvl8pPr fontAlgn="base">
                        <a:spcBef>
                          <a:spcPct val="20000"/>
                        </a:spcBef>
                        <a:spcAft>
                          <a:spcPct val="0"/>
                        </a:spcAft>
                        <a:defRPr kumimoji="1">
                          <a:solidFill>
                            <a:schemeClr val="tx2"/>
                          </a:solidFill>
                          <a:latin typeface="Arial" charset="0"/>
                          <a:ea typeface="新細明體" charset="-120"/>
                        </a:defRPr>
                      </a:lvl8pPr>
                      <a:lvl9pPr fontAlgn="base">
                        <a:spcBef>
                          <a:spcPct val="20000"/>
                        </a:spcBef>
                        <a:spcAft>
                          <a:spcPct val="0"/>
                        </a:spcAf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endParaRPr kumimoji="1" lang="x-none" altLang="x-none" sz="2200" b="0" i="0" u="none" strike="noStrike" cap="none" normalizeH="0" baseline="0" dirty="0">
                        <a:ln>
                          <a:noFill/>
                        </a:ln>
                        <a:solidFill>
                          <a:schemeClr val="tx2"/>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marL="742950" indent="-285750">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marL="1143000" indent="-228600">
                        <a:spcBef>
                          <a:spcPct val="20000"/>
                        </a:spcBef>
                        <a:buClr>
                          <a:schemeClr val="accent2"/>
                        </a:buClr>
                        <a:tabLst>
                          <a:tab pos="180975" algn="l"/>
                        </a:tabLst>
                        <a:defRPr kumimoji="1" sz="2000">
                          <a:solidFill>
                            <a:schemeClr val="tx2"/>
                          </a:solidFill>
                          <a:latin typeface="Arial" charset="0"/>
                          <a:ea typeface="新細明體" charset="-120"/>
                        </a:defRPr>
                      </a:lvl3pPr>
                      <a:lvl4pPr marL="1600200" indent="-228600">
                        <a:spcBef>
                          <a:spcPct val="20000"/>
                        </a:spcBef>
                        <a:buClr>
                          <a:schemeClr val="tx1"/>
                        </a:buClr>
                        <a:tabLst>
                          <a:tab pos="180975" algn="l"/>
                        </a:tabLst>
                        <a:defRPr kumimoji="1">
                          <a:solidFill>
                            <a:schemeClr val="tx2"/>
                          </a:solidFill>
                          <a:latin typeface="Arial" charset="0"/>
                          <a:ea typeface="新細明體" charset="-120"/>
                        </a:defRPr>
                      </a:lvl4pPr>
                      <a:lvl5pPr marL="2057400" indent="-228600">
                        <a:spcBef>
                          <a:spcPct val="20000"/>
                        </a:spcBef>
                        <a:tabLst>
                          <a:tab pos="180975" algn="l"/>
                        </a:tabLst>
                        <a:defRPr kumimoji="1">
                          <a:solidFill>
                            <a:schemeClr val="tx2"/>
                          </a:solidFill>
                          <a:latin typeface="Arial" charset="0"/>
                          <a:ea typeface="新細明體" charset="-120"/>
                        </a:defRPr>
                      </a:lvl5pPr>
                      <a:lvl6pPr marL="2514600" indent="-228600" fontAlgn="base">
                        <a:spcBef>
                          <a:spcPct val="20000"/>
                        </a:spcBef>
                        <a:spcAft>
                          <a:spcPct val="0"/>
                        </a:spcAft>
                        <a:tabLst>
                          <a:tab pos="180975" algn="l"/>
                        </a:tabLst>
                        <a:defRPr kumimoji="1">
                          <a:solidFill>
                            <a:schemeClr val="tx2"/>
                          </a:solidFill>
                          <a:latin typeface="Arial" charset="0"/>
                          <a:ea typeface="新細明體" charset="-120"/>
                        </a:defRPr>
                      </a:lvl6pPr>
                      <a:lvl7pPr marL="2971800" indent="-228600" fontAlgn="base">
                        <a:spcBef>
                          <a:spcPct val="20000"/>
                        </a:spcBef>
                        <a:spcAft>
                          <a:spcPct val="0"/>
                        </a:spcAft>
                        <a:tabLst>
                          <a:tab pos="180975" algn="l"/>
                        </a:tabLst>
                        <a:defRPr kumimoji="1">
                          <a:solidFill>
                            <a:schemeClr val="tx2"/>
                          </a:solidFill>
                          <a:latin typeface="Arial" charset="0"/>
                          <a:ea typeface="新細明體" charset="-120"/>
                        </a:defRPr>
                      </a:lvl7pPr>
                      <a:lvl8pPr marL="3429000" indent="-228600" fontAlgn="base">
                        <a:spcBef>
                          <a:spcPct val="20000"/>
                        </a:spcBef>
                        <a:spcAft>
                          <a:spcPct val="0"/>
                        </a:spcAft>
                        <a:tabLst>
                          <a:tab pos="180975" algn="l"/>
                        </a:tabLst>
                        <a:defRPr kumimoji="1">
                          <a:solidFill>
                            <a:schemeClr val="tx2"/>
                          </a:solidFill>
                          <a:latin typeface="Arial" charset="0"/>
                          <a:ea typeface="新細明體" charset="-120"/>
                        </a:defRPr>
                      </a:lvl8pPr>
                      <a:lvl9pPr marL="3886200" indent="-228600" fontAlgn="base">
                        <a:spcBef>
                          <a:spcPct val="20000"/>
                        </a:spcBef>
                        <a:spcAft>
                          <a:spcPct val="0"/>
                        </a:spcAft>
                        <a:tabLst>
                          <a:tab pos="180975" algn="l"/>
                        </a:tabLst>
                        <a:defRPr kumimoji="1">
                          <a:solidFill>
                            <a:schemeClr val="tx2"/>
                          </a:solidFill>
                          <a:latin typeface="Arial" charset="0"/>
                          <a:ea typeface="新細明體" charset="-12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2200" b="0" i="0" u="none" strike="noStrike" cap="none" normalizeH="0" baseline="0" dirty="0">
                          <a:ln>
                            <a:noFill/>
                          </a:ln>
                          <a:solidFill>
                            <a:schemeClr val="tx1"/>
                          </a:solidFill>
                          <a:effectLst/>
                          <a:latin typeface="Times New Roman" charset="0"/>
                          <a:ea typeface="標楷體" charset="-120"/>
                          <a:cs typeface="Times New Roman" charset="0"/>
                        </a:rPr>
                        <a:t>1</a:t>
                      </a:r>
                      <a:r>
                        <a:rPr kumimoji="1" lang="zh-TW" altLang="en-US" sz="2200" b="0" i="0" u="none" strike="noStrike" cap="none" normalizeH="0" baseline="0" dirty="0">
                          <a:ln>
                            <a:noFill/>
                          </a:ln>
                          <a:solidFill>
                            <a:schemeClr val="tx1"/>
                          </a:solidFill>
                          <a:effectLst/>
                          <a:latin typeface="Times New Roman" charset="0"/>
                          <a:ea typeface="標楷體" charset="-120"/>
                          <a:cs typeface="Times New Roman" charset="0"/>
                        </a:rPr>
                        <a:t>成本規劃管理</a:t>
                      </a:r>
                    </a:p>
                    <a:p>
                      <a:pPr marL="342900" marR="0" lvl="0" indent="-342900" algn="just" defTabSz="914400" rtl="0" eaLnBrk="0" fontAlgn="base" latinLnBrk="0" hangingPunct="0">
                        <a:lnSpc>
                          <a:spcPct val="100000"/>
                        </a:lnSpc>
                        <a:spcBef>
                          <a:spcPct val="0"/>
                        </a:spcBef>
                        <a:spcAft>
                          <a:spcPct val="0"/>
                        </a:spcAft>
                        <a:buClrTx/>
                        <a:buSzTx/>
                        <a:buFontTx/>
                        <a:buNone/>
                        <a:tabLst>
                          <a:tab pos="180975" algn="l"/>
                        </a:tabLst>
                      </a:pPr>
                      <a:r>
                        <a:rPr kumimoji="1" lang="en-US" altLang="zh-TW" sz="2200" b="0" i="0" u="none" strike="noStrike" cap="none" normalizeH="0" baseline="0" dirty="0">
                          <a:ln>
                            <a:noFill/>
                          </a:ln>
                          <a:solidFill>
                            <a:schemeClr val="tx1"/>
                          </a:solidFill>
                          <a:effectLst/>
                          <a:latin typeface="Times New Roman" charset="0"/>
                          <a:ea typeface="標楷體" charset="-120"/>
                          <a:cs typeface="Times New Roman" charset="0"/>
                        </a:rPr>
                        <a:t>2</a:t>
                      </a:r>
                      <a:r>
                        <a:rPr kumimoji="1" lang="zh-TW" altLang="en-US" sz="2200" b="0" i="0" u="none" strike="noStrike" cap="none" normalizeH="0" baseline="0" dirty="0">
                          <a:ln>
                            <a:noFill/>
                          </a:ln>
                          <a:solidFill>
                            <a:schemeClr val="tx1"/>
                          </a:solidFill>
                          <a:effectLst/>
                          <a:latin typeface="Times New Roman" charset="0"/>
                          <a:ea typeface="標楷體" charset="-120"/>
                          <a:cs typeface="Times New Roman" charset="0"/>
                        </a:rPr>
                        <a:t>估算成本</a:t>
                      </a:r>
                      <a:endParaRPr kumimoji="1" lang="zh-TW" altLang="en-US" sz="2200" b="0" i="0" u="none" strike="noStrike" cap="none" normalizeH="0" baseline="0" dirty="0">
                        <a:ln>
                          <a:noFill/>
                        </a:ln>
                        <a:solidFill>
                          <a:schemeClr val="tx1"/>
                        </a:solidFill>
                        <a:effectLst/>
                        <a:latin typeface="Times New Roman" charset="0"/>
                        <a:ea typeface="標楷體" charset="-120"/>
                      </a:endParaRPr>
                    </a:p>
                    <a:p>
                      <a:pPr marL="342900" marR="0" lvl="0" indent="-342900" algn="just" defTabSz="914400" rtl="0" eaLnBrk="0" fontAlgn="base" latinLnBrk="0" hangingPunct="0">
                        <a:lnSpc>
                          <a:spcPct val="100000"/>
                        </a:lnSpc>
                        <a:spcBef>
                          <a:spcPct val="0"/>
                        </a:spcBef>
                        <a:spcAft>
                          <a:spcPct val="0"/>
                        </a:spcAft>
                        <a:buClrTx/>
                        <a:buSzTx/>
                        <a:buFontTx/>
                        <a:buNone/>
                        <a:tabLst>
                          <a:tab pos="180975" algn="l"/>
                        </a:tabLst>
                      </a:pPr>
                      <a:r>
                        <a:rPr kumimoji="1" lang="en-US" altLang="zh-TW" sz="2200" b="0" i="0" u="none" strike="noStrike" cap="none" normalizeH="0" baseline="0" dirty="0">
                          <a:ln>
                            <a:noFill/>
                          </a:ln>
                          <a:solidFill>
                            <a:schemeClr val="tx1"/>
                          </a:solidFill>
                          <a:effectLst/>
                          <a:latin typeface="Times New Roman" charset="0"/>
                          <a:ea typeface="標楷體" charset="-120"/>
                        </a:rPr>
                        <a:t>3</a:t>
                      </a:r>
                      <a:r>
                        <a:rPr kumimoji="1" lang="zh-TW" altLang="en-US" sz="2200" b="0" i="0" u="none" strike="noStrike" cap="none" normalizeH="0" baseline="0" dirty="0">
                          <a:ln>
                            <a:noFill/>
                          </a:ln>
                          <a:solidFill>
                            <a:schemeClr val="tx1"/>
                          </a:solidFill>
                          <a:effectLst/>
                          <a:latin typeface="Times New Roman" charset="0"/>
                          <a:ea typeface="標楷體" charset="-120"/>
                        </a:rPr>
                        <a:t>發展預算</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defRPr kumimoji="1" sz="2400">
                          <a:solidFill>
                            <a:schemeClr val="tx2"/>
                          </a:solidFill>
                          <a:latin typeface="Arial" charset="0"/>
                          <a:ea typeface="新細明體" charset="-120"/>
                        </a:defRPr>
                      </a:lvl2pPr>
                      <a:lvl3pPr>
                        <a:spcBef>
                          <a:spcPct val="20000"/>
                        </a:spcBef>
                        <a:buClr>
                          <a:schemeClr val="accent2"/>
                        </a:buClr>
                        <a:defRPr kumimoji="1" sz="2000">
                          <a:solidFill>
                            <a:schemeClr val="tx2"/>
                          </a:solidFill>
                          <a:latin typeface="Arial" charset="0"/>
                          <a:ea typeface="新細明體" charset="-120"/>
                        </a:defRPr>
                      </a:lvl3pPr>
                      <a:lvl4pPr>
                        <a:spcBef>
                          <a:spcPct val="20000"/>
                        </a:spcBef>
                        <a:buClr>
                          <a:schemeClr val="tx1"/>
                        </a:buClr>
                        <a:defRPr kumimoji="1">
                          <a:solidFill>
                            <a:schemeClr val="tx2"/>
                          </a:solidFill>
                          <a:latin typeface="Arial" charset="0"/>
                          <a:ea typeface="新細明體" charset="-120"/>
                        </a:defRPr>
                      </a:lvl4pPr>
                      <a:lvl5pPr>
                        <a:spcBef>
                          <a:spcPct val="20000"/>
                        </a:spcBef>
                        <a:defRPr kumimoji="1">
                          <a:solidFill>
                            <a:schemeClr val="tx2"/>
                          </a:solidFill>
                          <a:latin typeface="Arial" charset="0"/>
                          <a:ea typeface="新細明體" charset="-120"/>
                        </a:defRPr>
                      </a:lvl5pPr>
                      <a:lvl6pPr fontAlgn="base">
                        <a:spcBef>
                          <a:spcPct val="20000"/>
                        </a:spcBef>
                        <a:spcAft>
                          <a:spcPct val="0"/>
                        </a:spcAft>
                        <a:defRPr kumimoji="1">
                          <a:solidFill>
                            <a:schemeClr val="tx2"/>
                          </a:solidFill>
                          <a:latin typeface="Arial" charset="0"/>
                          <a:ea typeface="新細明體" charset="-120"/>
                        </a:defRPr>
                      </a:lvl6pPr>
                      <a:lvl7pPr fontAlgn="base">
                        <a:spcBef>
                          <a:spcPct val="20000"/>
                        </a:spcBef>
                        <a:spcAft>
                          <a:spcPct val="0"/>
                        </a:spcAft>
                        <a:defRPr kumimoji="1">
                          <a:solidFill>
                            <a:schemeClr val="tx2"/>
                          </a:solidFill>
                          <a:latin typeface="Arial" charset="0"/>
                          <a:ea typeface="新細明體" charset="-120"/>
                        </a:defRPr>
                      </a:lvl7pPr>
                      <a:lvl8pPr fontAlgn="base">
                        <a:spcBef>
                          <a:spcPct val="20000"/>
                        </a:spcBef>
                        <a:spcAft>
                          <a:spcPct val="0"/>
                        </a:spcAft>
                        <a:defRPr kumimoji="1">
                          <a:solidFill>
                            <a:schemeClr val="tx2"/>
                          </a:solidFill>
                          <a:latin typeface="Arial" charset="0"/>
                          <a:ea typeface="新細明體" charset="-120"/>
                        </a:defRPr>
                      </a:lvl8pPr>
                      <a:lvl9pPr fontAlgn="base">
                        <a:spcBef>
                          <a:spcPct val="20000"/>
                        </a:spcBef>
                        <a:spcAft>
                          <a:spcPct val="0"/>
                        </a:spcAf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endParaRPr kumimoji="1" lang="x-none" altLang="x-none" sz="2200" b="0" i="0" u="none" strike="noStrike" cap="none" normalizeH="0" baseline="0">
                        <a:ln>
                          <a:noFill/>
                        </a:ln>
                        <a:solidFill>
                          <a:schemeClr val="tx2"/>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marL="742950" indent="-285750">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marL="1143000" indent="-228600">
                        <a:spcBef>
                          <a:spcPct val="20000"/>
                        </a:spcBef>
                        <a:buClr>
                          <a:schemeClr val="accent2"/>
                        </a:buClr>
                        <a:tabLst>
                          <a:tab pos="180975" algn="l"/>
                        </a:tabLst>
                        <a:defRPr kumimoji="1" sz="2000">
                          <a:solidFill>
                            <a:schemeClr val="tx2"/>
                          </a:solidFill>
                          <a:latin typeface="Arial" charset="0"/>
                          <a:ea typeface="新細明體" charset="-120"/>
                        </a:defRPr>
                      </a:lvl3pPr>
                      <a:lvl4pPr marL="1600200" indent="-228600">
                        <a:spcBef>
                          <a:spcPct val="20000"/>
                        </a:spcBef>
                        <a:buClr>
                          <a:schemeClr val="tx1"/>
                        </a:buClr>
                        <a:tabLst>
                          <a:tab pos="180975" algn="l"/>
                        </a:tabLst>
                        <a:defRPr kumimoji="1">
                          <a:solidFill>
                            <a:schemeClr val="tx2"/>
                          </a:solidFill>
                          <a:latin typeface="Arial" charset="0"/>
                          <a:ea typeface="新細明體" charset="-120"/>
                        </a:defRPr>
                      </a:lvl4pPr>
                      <a:lvl5pPr marL="2057400" indent="-228600">
                        <a:spcBef>
                          <a:spcPct val="20000"/>
                        </a:spcBef>
                        <a:tabLst>
                          <a:tab pos="180975" algn="l"/>
                        </a:tabLst>
                        <a:defRPr kumimoji="1">
                          <a:solidFill>
                            <a:schemeClr val="tx2"/>
                          </a:solidFill>
                          <a:latin typeface="Arial" charset="0"/>
                          <a:ea typeface="新細明體" charset="-120"/>
                        </a:defRPr>
                      </a:lvl5pPr>
                      <a:lvl6pPr marL="2514600" indent="-228600" fontAlgn="base">
                        <a:spcBef>
                          <a:spcPct val="20000"/>
                        </a:spcBef>
                        <a:spcAft>
                          <a:spcPct val="0"/>
                        </a:spcAft>
                        <a:tabLst>
                          <a:tab pos="180975" algn="l"/>
                        </a:tabLst>
                        <a:defRPr kumimoji="1">
                          <a:solidFill>
                            <a:schemeClr val="tx2"/>
                          </a:solidFill>
                          <a:latin typeface="Arial" charset="0"/>
                          <a:ea typeface="新細明體" charset="-120"/>
                        </a:defRPr>
                      </a:lvl6pPr>
                      <a:lvl7pPr marL="2971800" indent="-228600" fontAlgn="base">
                        <a:spcBef>
                          <a:spcPct val="20000"/>
                        </a:spcBef>
                        <a:spcAft>
                          <a:spcPct val="0"/>
                        </a:spcAft>
                        <a:tabLst>
                          <a:tab pos="180975" algn="l"/>
                        </a:tabLst>
                        <a:defRPr kumimoji="1">
                          <a:solidFill>
                            <a:schemeClr val="tx2"/>
                          </a:solidFill>
                          <a:latin typeface="Arial" charset="0"/>
                          <a:ea typeface="新細明體" charset="-120"/>
                        </a:defRPr>
                      </a:lvl7pPr>
                      <a:lvl8pPr marL="3429000" indent="-228600" fontAlgn="base">
                        <a:spcBef>
                          <a:spcPct val="20000"/>
                        </a:spcBef>
                        <a:spcAft>
                          <a:spcPct val="0"/>
                        </a:spcAft>
                        <a:tabLst>
                          <a:tab pos="180975" algn="l"/>
                        </a:tabLst>
                        <a:defRPr kumimoji="1">
                          <a:solidFill>
                            <a:schemeClr val="tx2"/>
                          </a:solidFill>
                          <a:latin typeface="Arial" charset="0"/>
                          <a:ea typeface="新細明體" charset="-120"/>
                        </a:defRPr>
                      </a:lvl8pPr>
                      <a:lvl9pPr marL="3886200" indent="-228600" fontAlgn="base">
                        <a:spcBef>
                          <a:spcPct val="20000"/>
                        </a:spcBef>
                        <a:spcAft>
                          <a:spcPct val="0"/>
                        </a:spcAft>
                        <a:tabLst>
                          <a:tab pos="180975" algn="l"/>
                        </a:tabLst>
                        <a:defRPr kumimoji="1">
                          <a:solidFill>
                            <a:schemeClr val="tx2"/>
                          </a:solidFill>
                          <a:latin typeface="Arial" charset="0"/>
                          <a:ea typeface="新細明體" charset="-12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2200" b="0" i="0" u="none" strike="noStrike" cap="none" normalizeH="0" baseline="0" dirty="0">
                          <a:ln>
                            <a:noFill/>
                          </a:ln>
                          <a:solidFill>
                            <a:schemeClr val="tx1"/>
                          </a:solidFill>
                          <a:effectLst/>
                          <a:latin typeface="Times New Roman" charset="0"/>
                          <a:ea typeface="標楷體" charset="-120"/>
                          <a:cs typeface="Times New Roman" charset="0"/>
                        </a:rPr>
                        <a:t>4</a:t>
                      </a:r>
                      <a:r>
                        <a:rPr kumimoji="1" lang="zh-TW" altLang="en-US" sz="2200" b="0" i="0" u="none" strike="noStrike" cap="none" normalizeH="0" baseline="0" dirty="0">
                          <a:ln>
                            <a:noFill/>
                          </a:ln>
                          <a:solidFill>
                            <a:schemeClr val="tx1"/>
                          </a:solidFill>
                          <a:effectLst/>
                          <a:latin typeface="Times New Roman" charset="0"/>
                          <a:ea typeface="標楷體" charset="-120"/>
                          <a:cs typeface="Times New Roman" charset="0"/>
                        </a:rPr>
                        <a:t>控制成本</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defRPr kumimoji="1" sz="2400">
                          <a:solidFill>
                            <a:schemeClr val="tx2"/>
                          </a:solidFill>
                          <a:latin typeface="Arial" charset="0"/>
                          <a:ea typeface="新細明體" charset="-120"/>
                        </a:defRPr>
                      </a:lvl2pPr>
                      <a:lvl3pPr>
                        <a:spcBef>
                          <a:spcPct val="20000"/>
                        </a:spcBef>
                        <a:buClr>
                          <a:schemeClr val="accent2"/>
                        </a:buClr>
                        <a:defRPr kumimoji="1" sz="2000">
                          <a:solidFill>
                            <a:schemeClr val="tx2"/>
                          </a:solidFill>
                          <a:latin typeface="Arial" charset="0"/>
                          <a:ea typeface="新細明體" charset="-120"/>
                        </a:defRPr>
                      </a:lvl3pPr>
                      <a:lvl4pPr>
                        <a:spcBef>
                          <a:spcPct val="20000"/>
                        </a:spcBef>
                        <a:buClr>
                          <a:schemeClr val="tx1"/>
                        </a:buClr>
                        <a:defRPr kumimoji="1">
                          <a:solidFill>
                            <a:schemeClr val="tx2"/>
                          </a:solidFill>
                          <a:latin typeface="Arial" charset="0"/>
                          <a:ea typeface="新細明體" charset="-120"/>
                        </a:defRPr>
                      </a:lvl4pPr>
                      <a:lvl5pPr>
                        <a:spcBef>
                          <a:spcPct val="20000"/>
                        </a:spcBef>
                        <a:defRPr kumimoji="1">
                          <a:solidFill>
                            <a:schemeClr val="tx2"/>
                          </a:solidFill>
                          <a:latin typeface="Arial" charset="0"/>
                          <a:ea typeface="新細明體" charset="-120"/>
                        </a:defRPr>
                      </a:lvl5pPr>
                      <a:lvl6pPr fontAlgn="base">
                        <a:spcBef>
                          <a:spcPct val="20000"/>
                        </a:spcBef>
                        <a:spcAft>
                          <a:spcPct val="0"/>
                        </a:spcAft>
                        <a:defRPr kumimoji="1">
                          <a:solidFill>
                            <a:schemeClr val="tx2"/>
                          </a:solidFill>
                          <a:latin typeface="Arial" charset="0"/>
                          <a:ea typeface="新細明體" charset="-120"/>
                        </a:defRPr>
                      </a:lvl6pPr>
                      <a:lvl7pPr fontAlgn="base">
                        <a:spcBef>
                          <a:spcPct val="20000"/>
                        </a:spcBef>
                        <a:spcAft>
                          <a:spcPct val="0"/>
                        </a:spcAft>
                        <a:defRPr kumimoji="1">
                          <a:solidFill>
                            <a:schemeClr val="tx2"/>
                          </a:solidFill>
                          <a:latin typeface="Arial" charset="0"/>
                          <a:ea typeface="新細明體" charset="-120"/>
                        </a:defRPr>
                      </a:lvl7pPr>
                      <a:lvl8pPr fontAlgn="base">
                        <a:spcBef>
                          <a:spcPct val="20000"/>
                        </a:spcBef>
                        <a:spcAft>
                          <a:spcPct val="0"/>
                        </a:spcAft>
                        <a:defRPr kumimoji="1">
                          <a:solidFill>
                            <a:schemeClr val="tx2"/>
                          </a:solidFill>
                          <a:latin typeface="Arial" charset="0"/>
                          <a:ea typeface="新細明體" charset="-120"/>
                        </a:defRPr>
                      </a:lvl8pPr>
                      <a:lvl9pPr fontAlgn="base">
                        <a:spcBef>
                          <a:spcPct val="20000"/>
                        </a:spcBef>
                        <a:spcAft>
                          <a:spcPct val="0"/>
                        </a:spcAf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endParaRPr kumimoji="1" lang="x-none" altLang="x-none" sz="2200" b="0" i="0" u="none" strike="noStrike" cap="none" normalizeH="0" baseline="0" dirty="0">
                        <a:ln>
                          <a:noFill/>
                        </a:ln>
                        <a:solidFill>
                          <a:schemeClr val="tx2"/>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文字方塊 1"/>
          <p:cNvSpPr txBox="1"/>
          <p:nvPr/>
        </p:nvSpPr>
        <p:spPr>
          <a:xfrm>
            <a:off x="3988340" y="5544766"/>
            <a:ext cx="184731" cy="369332"/>
          </a:xfrm>
          <a:prstGeom prst="rect">
            <a:avLst/>
          </a:prstGeom>
          <a:noFill/>
        </p:spPr>
        <p:txBody>
          <a:bodyPr wrap="none" rtlCol="0">
            <a:spAutoFit/>
          </a:bodyPr>
          <a:lstStyle/>
          <a:p>
            <a:endParaRPr kumimoji="1"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70658" name="Rectangle 2"/>
          <p:cNvSpPr>
            <a:spLocks noGrp="1" noChangeArrowheads="1"/>
          </p:cNvSpPr>
          <p:nvPr>
            <p:ph type="title"/>
          </p:nvPr>
        </p:nvSpPr>
        <p:spPr/>
        <p:txBody>
          <a:bodyPr/>
          <a:lstStyle/>
          <a:p>
            <a:r>
              <a:rPr lang="zh-TW" altLang="en-US"/>
              <a:t>需要調整之財務項目約包括</a:t>
            </a:r>
          </a:p>
        </p:txBody>
      </p:sp>
      <p:sp>
        <p:nvSpPr>
          <p:cNvPr id="70659" name="Rectangle 3"/>
          <p:cNvSpPr>
            <a:spLocks noGrp="1" noChangeArrowheads="1"/>
          </p:cNvSpPr>
          <p:nvPr>
            <p:ph type="body" idx="1"/>
          </p:nvPr>
        </p:nvSpPr>
        <p:spPr>
          <a:xfrm>
            <a:off x="683568" y="1905000"/>
            <a:ext cx="7850832" cy="4114800"/>
          </a:xfrm>
        </p:spPr>
        <p:txBody>
          <a:bodyPr/>
          <a:lstStyle/>
          <a:p>
            <a:pPr>
              <a:lnSpc>
                <a:spcPct val="90000"/>
              </a:lnSpc>
            </a:pPr>
            <a:r>
              <a:rPr lang="zh-TW" altLang="en-US" sz="2600" dirty="0">
                <a:solidFill>
                  <a:srgbClr val="FF00FF"/>
                </a:solidFill>
              </a:rPr>
              <a:t>沉沒成本</a:t>
            </a:r>
            <a:r>
              <a:rPr lang="zh-TW" altLang="en-US" sz="2600" dirty="0"/>
              <a:t>：該計畫進行前存在之成本</a:t>
            </a:r>
          </a:p>
          <a:p>
            <a:pPr>
              <a:lnSpc>
                <a:spcPct val="90000"/>
              </a:lnSpc>
            </a:pPr>
            <a:r>
              <a:rPr lang="zh-TW" altLang="en-US" sz="2600" dirty="0">
                <a:solidFill>
                  <a:srgbClr val="FF00FF"/>
                </a:solidFill>
              </a:rPr>
              <a:t>準備金</a:t>
            </a:r>
            <a:r>
              <a:rPr lang="en-US" altLang="zh-TW" sz="2600" dirty="0"/>
              <a:t>:</a:t>
            </a:r>
            <a:r>
              <a:rPr lang="zh-TW" altLang="en-US" sz="2600" dirty="0"/>
              <a:t>使用資源的實際成本</a:t>
            </a:r>
          </a:p>
          <a:p>
            <a:pPr>
              <a:lnSpc>
                <a:spcPct val="90000"/>
              </a:lnSpc>
            </a:pPr>
            <a:r>
              <a:rPr lang="zh-TW" altLang="en-US" sz="2600" dirty="0">
                <a:solidFill>
                  <a:srgbClr val="FF00FF"/>
                </a:solidFill>
              </a:rPr>
              <a:t>移轉性支付</a:t>
            </a:r>
            <a:r>
              <a:rPr lang="zh-TW" altLang="en-US" sz="2600" dirty="0"/>
              <a:t>：稅款或補貼與貸款</a:t>
            </a:r>
          </a:p>
          <a:p>
            <a:pPr>
              <a:lnSpc>
                <a:spcPct val="90000"/>
              </a:lnSpc>
            </a:pPr>
            <a:r>
              <a:rPr lang="zh-TW" altLang="en-US" sz="2600" dirty="0">
                <a:solidFill>
                  <a:srgbClr val="FF00FF"/>
                </a:solidFill>
              </a:rPr>
              <a:t>消費者剩餘</a:t>
            </a:r>
            <a:r>
              <a:rPr lang="zh-TW" altLang="en-US" sz="2600" dirty="0"/>
              <a:t>：消費者願意付出與實際付出的差額</a:t>
            </a:r>
          </a:p>
          <a:p>
            <a:pPr>
              <a:lnSpc>
                <a:spcPct val="90000"/>
              </a:lnSpc>
            </a:pPr>
            <a:r>
              <a:rPr lang="zh-TW" altLang="en-US" sz="2600" dirty="0">
                <a:solidFill>
                  <a:srgbClr val="FF00FF"/>
                </a:solidFill>
              </a:rPr>
              <a:t>外部效果</a:t>
            </a:r>
            <a:r>
              <a:rPr lang="zh-TW" altLang="en-US" sz="2600" dirty="0"/>
              <a:t>：計畫本身範圍外所發生的成本或效果</a:t>
            </a:r>
          </a:p>
          <a:p>
            <a:pPr>
              <a:lnSpc>
                <a:spcPct val="90000"/>
              </a:lnSpc>
            </a:pPr>
            <a:r>
              <a:rPr lang="zh-TW" altLang="en-US" sz="2600" dirty="0">
                <a:solidFill>
                  <a:srgbClr val="FF00FF"/>
                </a:solidFill>
              </a:rPr>
              <a:t>國際效果：</a:t>
            </a:r>
            <a:r>
              <a:rPr lang="zh-TW" altLang="en-US" sz="2600" dirty="0"/>
              <a:t>計畫對國家發展目標有影響</a:t>
            </a:r>
            <a:endParaRPr lang="zh-TW" altLang="en-US" sz="2600" dirty="0">
              <a:solidFill>
                <a:srgbClr val="FF00FF"/>
              </a:solidFill>
            </a:endParaRPr>
          </a:p>
          <a:p>
            <a:pPr>
              <a:lnSpc>
                <a:spcPct val="90000"/>
              </a:lnSpc>
            </a:pPr>
            <a:r>
              <a:rPr lang="zh-TW" altLang="en-US" sz="2600" dirty="0">
                <a:solidFill>
                  <a:srgbClr val="FF00FF"/>
                </a:solidFill>
              </a:rPr>
              <a:t>損耗性貼水</a:t>
            </a:r>
            <a:r>
              <a:rPr lang="zh-TW" altLang="en-US" sz="2600" dirty="0"/>
              <a:t>：計畫投入需使用耗損性資源如原油</a:t>
            </a:r>
          </a:p>
          <a:p>
            <a:pPr>
              <a:lnSpc>
                <a:spcPct val="90000"/>
              </a:lnSpc>
            </a:pPr>
            <a:r>
              <a:rPr lang="zh-TW" altLang="en-US" sz="2600" dirty="0">
                <a:solidFill>
                  <a:srgbClr val="FF00FF"/>
                </a:solidFill>
              </a:rPr>
              <a:t>週轉金：</a:t>
            </a:r>
            <a:r>
              <a:rPr lang="zh-TW" altLang="en-US" sz="2600" dirty="0"/>
              <a:t>計畫所預備的週轉金額</a:t>
            </a:r>
            <a:endParaRPr lang="zh-TW" altLang="en-US" sz="2600" dirty="0">
              <a:solidFill>
                <a:srgbClr val="FF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2"/>
          <p:cNvSpPr>
            <a:spLocks noGrp="1"/>
          </p:cNvSpPr>
          <p:nvPr>
            <p:ph type="dt" sz="half" idx="10"/>
          </p:nvPr>
        </p:nvSpPr>
        <p:spPr/>
        <p:txBody>
          <a:bodyPr/>
          <a:lstStyle/>
          <a:p>
            <a:r>
              <a:rPr lang="zh-TW" altLang="en-US"/>
              <a:t>專案管理(第4版)</a:t>
            </a:r>
            <a:endParaRPr lang="en-US" altLang="zh-TW"/>
          </a:p>
        </p:txBody>
      </p:sp>
      <p:pic>
        <p:nvPicPr>
          <p:cNvPr id="737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3" y="2166938"/>
            <a:ext cx="627697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3732" name="Rectangle 4"/>
          <p:cNvSpPr>
            <a:spLocks noGrp="1" noChangeArrowheads="1"/>
          </p:cNvSpPr>
          <p:nvPr>
            <p:ph type="title"/>
          </p:nvPr>
        </p:nvSpPr>
        <p:spPr/>
        <p:txBody>
          <a:bodyPr/>
          <a:lstStyle/>
          <a:p>
            <a:r>
              <a:rPr lang="zh-TW" altLang="en-US">
                <a:solidFill>
                  <a:schemeClr val="tx1"/>
                </a:solidFill>
              </a:rPr>
              <a:t>成本的組成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1"/>
          <p:cNvSpPr>
            <a:spLocks noGrp="1"/>
          </p:cNvSpPr>
          <p:nvPr>
            <p:ph type="dt" sz="half" idx="10"/>
          </p:nvPr>
        </p:nvSpPr>
        <p:spPr/>
        <p:txBody>
          <a:bodyPr/>
          <a:lstStyle/>
          <a:p>
            <a:r>
              <a:rPr lang="zh-TW" altLang="en-US"/>
              <a:t>專案管理(第4版)</a:t>
            </a:r>
            <a:endParaRPr lang="en-US" altLang="zh-TW"/>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681038"/>
            <a:ext cx="7704138" cy="584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75778" name="Rectangle 2"/>
          <p:cNvSpPr>
            <a:spLocks noGrp="1" noChangeArrowheads="1"/>
          </p:cNvSpPr>
          <p:nvPr>
            <p:ph type="title"/>
          </p:nvPr>
        </p:nvSpPr>
        <p:spPr/>
        <p:txBody>
          <a:bodyPr/>
          <a:lstStyle/>
          <a:p>
            <a:r>
              <a:rPr lang="zh-TW" altLang="en-US"/>
              <a:t>作業基礎成本制</a:t>
            </a:r>
            <a:br>
              <a:rPr lang="zh-TW" altLang="en-US"/>
            </a:br>
            <a:r>
              <a:rPr lang="en-US" altLang="zh-TW"/>
              <a:t>Activity-Based Costing, ABC</a:t>
            </a:r>
          </a:p>
        </p:txBody>
      </p:sp>
      <p:sp>
        <p:nvSpPr>
          <p:cNvPr id="75779" name="Rectangle 3"/>
          <p:cNvSpPr>
            <a:spLocks noGrp="1" noChangeArrowheads="1"/>
          </p:cNvSpPr>
          <p:nvPr>
            <p:ph type="body" idx="1"/>
          </p:nvPr>
        </p:nvSpPr>
        <p:spPr/>
        <p:txBody>
          <a:bodyPr/>
          <a:lstStyle/>
          <a:p>
            <a:r>
              <a:rPr lang="zh-TW" altLang="en-US" dirty="0"/>
              <a:t>係指以耗用資源成本的各項作業中心為成本歸屬的標的，將成本匯集到各作業中心中的各項作業，再以作業動因為分攤基礎，進而將作業成本分攤或歸屬至產品或勞務中，最後計算出成本標的「製造費用」</a:t>
            </a:r>
          </a:p>
        </p:txBody>
      </p:sp>
      <p:sp>
        <p:nvSpPr>
          <p:cNvPr id="2" name="文字方塊 1"/>
          <p:cNvSpPr txBox="1"/>
          <p:nvPr/>
        </p:nvSpPr>
        <p:spPr>
          <a:xfrm>
            <a:off x="1835696" y="4869160"/>
            <a:ext cx="5115631" cy="369332"/>
          </a:xfrm>
          <a:prstGeom prst="rect">
            <a:avLst/>
          </a:prstGeom>
          <a:noFill/>
        </p:spPr>
        <p:txBody>
          <a:bodyPr wrap="none" rtlCol="0">
            <a:spAutoFit/>
          </a:bodyPr>
          <a:lstStyle/>
          <a:p>
            <a:r>
              <a:rPr lang="en-US" altLang="zh-TW" dirty="0"/>
              <a:t>https://</a:t>
            </a:r>
            <a:r>
              <a:rPr lang="en-US" altLang="zh-TW" dirty="0" err="1"/>
              <a:t>www.youtube.com</a:t>
            </a:r>
            <a:r>
              <a:rPr lang="en-US" altLang="zh-TW" dirty="0"/>
              <a:t>/</a:t>
            </a:r>
            <a:r>
              <a:rPr lang="en-US" altLang="zh-TW" dirty="0" err="1"/>
              <a:t>watch?v</a:t>
            </a:r>
            <a:r>
              <a:rPr lang="en-US" altLang="zh-TW" dirty="0"/>
              <a:t>=ivlI0HvUPQo</a:t>
            </a:r>
            <a:endParaRPr kumimoji="1" lang="zh-TW"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1"/>
          <p:cNvSpPr>
            <a:spLocks noGrp="1"/>
          </p:cNvSpPr>
          <p:nvPr>
            <p:ph type="dt" sz="half" idx="10"/>
          </p:nvPr>
        </p:nvSpPr>
        <p:spPr/>
        <p:txBody>
          <a:bodyPr/>
          <a:lstStyle/>
          <a:p>
            <a:r>
              <a:rPr lang="zh-TW" altLang="en-US"/>
              <a:t>專案管理(第4版)</a:t>
            </a:r>
            <a:endParaRPr lang="en-US" altLang="zh-TW"/>
          </a:p>
        </p:txBody>
      </p:sp>
      <p:sp>
        <p:nvSpPr>
          <p:cNvPr id="76802" name="Rectangle 2"/>
          <p:cNvSpPr>
            <a:spLocks noChangeArrowheads="1"/>
          </p:cNvSpPr>
          <p:nvPr/>
        </p:nvSpPr>
        <p:spPr bwMode="auto">
          <a:xfrm>
            <a:off x="3076575" y="981075"/>
            <a:ext cx="2990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TW" altLang="en-US"/>
              <a:t>作業基礎成本制單構面模型 </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1471613"/>
            <a:ext cx="801052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1"/>
          <p:cNvSpPr>
            <a:spLocks noGrp="1"/>
          </p:cNvSpPr>
          <p:nvPr>
            <p:ph type="dt" sz="half" idx="10"/>
          </p:nvPr>
        </p:nvSpPr>
        <p:spPr/>
        <p:txBody>
          <a:bodyPr/>
          <a:lstStyle/>
          <a:p>
            <a:r>
              <a:rPr lang="zh-TW" altLang="en-US"/>
              <a:t>專案管理(第4版)</a:t>
            </a:r>
            <a:endParaRPr lang="en-US" altLang="zh-TW"/>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304925"/>
            <a:ext cx="593407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7827" name="Rectangle 3"/>
          <p:cNvSpPr>
            <a:spLocks noChangeArrowheads="1"/>
          </p:cNvSpPr>
          <p:nvPr/>
        </p:nvSpPr>
        <p:spPr bwMode="auto">
          <a:xfrm>
            <a:off x="3076575" y="692150"/>
            <a:ext cx="2990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zh-TW" altLang="en-US"/>
              <a:t>作業基礎成本制雙構面模型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79874" name="Rectangle 2"/>
          <p:cNvSpPr>
            <a:spLocks noGrp="1" noChangeArrowheads="1"/>
          </p:cNvSpPr>
          <p:nvPr>
            <p:ph type="title"/>
          </p:nvPr>
        </p:nvSpPr>
        <p:spPr/>
        <p:txBody>
          <a:bodyPr/>
          <a:lstStyle/>
          <a:p>
            <a:r>
              <a:rPr lang="zh-TW" altLang="en-US"/>
              <a:t>採購成本</a:t>
            </a:r>
          </a:p>
        </p:txBody>
      </p:sp>
      <p:sp>
        <p:nvSpPr>
          <p:cNvPr id="79875" name="Rectangle 3"/>
          <p:cNvSpPr>
            <a:spLocks noGrp="1" noChangeArrowheads="1"/>
          </p:cNvSpPr>
          <p:nvPr>
            <p:ph type="body" idx="1"/>
          </p:nvPr>
        </p:nvSpPr>
        <p:spPr/>
        <p:txBody>
          <a:bodyPr/>
          <a:lstStyle/>
          <a:p>
            <a:r>
              <a:rPr lang="zh-TW" altLang="en-US" dirty="0">
                <a:solidFill>
                  <a:srgbClr val="FF00FF"/>
                </a:solidFill>
              </a:rPr>
              <a:t>訂購成本</a:t>
            </a:r>
            <a:r>
              <a:rPr lang="zh-TW" altLang="en-US" dirty="0"/>
              <a:t>：訂購時所支付之成本</a:t>
            </a:r>
          </a:p>
          <a:p>
            <a:r>
              <a:rPr lang="zh-TW" altLang="en-US" dirty="0">
                <a:solidFill>
                  <a:srgbClr val="FF00FF"/>
                </a:solidFill>
              </a:rPr>
              <a:t>價格成本</a:t>
            </a:r>
            <a:r>
              <a:rPr lang="zh-TW" altLang="en-US" dirty="0"/>
              <a:t>：採購時所需支付給賣方的價格</a:t>
            </a:r>
          </a:p>
          <a:p>
            <a:r>
              <a:rPr lang="zh-TW" altLang="en-US" dirty="0">
                <a:solidFill>
                  <a:srgbClr val="FF00FF"/>
                </a:solidFill>
              </a:rPr>
              <a:t>持有成本</a:t>
            </a:r>
            <a:r>
              <a:rPr lang="zh-TW" altLang="en-US" dirty="0"/>
              <a:t>：資金成本，儲存成本與風險成本</a:t>
            </a:r>
          </a:p>
          <a:p>
            <a:r>
              <a:rPr lang="zh-TW" altLang="en-US" dirty="0">
                <a:solidFill>
                  <a:srgbClr val="FF00FF"/>
                </a:solidFill>
              </a:rPr>
              <a:t>缺貨成本 </a:t>
            </a:r>
            <a:r>
              <a:rPr lang="zh-TW" altLang="en-US" dirty="0"/>
              <a:t>：因缺料而產生的成本</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558FFB-7EA4-3D42-A1CD-F1108E91F041}"/>
              </a:ext>
            </a:extLst>
          </p:cNvPr>
          <p:cNvSpPr>
            <a:spLocks noGrp="1"/>
          </p:cNvSpPr>
          <p:nvPr>
            <p:ph type="title"/>
          </p:nvPr>
        </p:nvSpPr>
        <p:spPr/>
        <p:txBody>
          <a:bodyPr/>
          <a:lstStyle/>
          <a:p>
            <a:r>
              <a:rPr kumimoji="1" lang="en-US" altLang="zh-TW" dirty="0"/>
              <a:t>EVM</a:t>
            </a:r>
            <a:endParaRPr kumimoji="1" lang="zh-TW" altLang="en-US" dirty="0"/>
          </a:p>
        </p:txBody>
      </p:sp>
      <p:sp>
        <p:nvSpPr>
          <p:cNvPr id="3" name="內容版面配置區 2">
            <a:extLst>
              <a:ext uri="{FF2B5EF4-FFF2-40B4-BE49-F238E27FC236}">
                <a16:creationId xmlns:a16="http://schemas.microsoft.com/office/drawing/2014/main" id="{AB9A4824-B5E4-E241-93A3-6B3785D547B3}"/>
              </a:ext>
            </a:extLst>
          </p:cNvPr>
          <p:cNvSpPr>
            <a:spLocks noGrp="1"/>
          </p:cNvSpPr>
          <p:nvPr>
            <p:ph idx="1"/>
          </p:nvPr>
        </p:nvSpPr>
        <p:spPr/>
        <p:txBody>
          <a:bodyPr/>
          <a:lstStyle/>
          <a:p>
            <a:r>
              <a:rPr lang="en-US" altLang="zh-TW" dirty="0"/>
              <a:t>https://</a:t>
            </a:r>
            <a:r>
              <a:rPr lang="en-US" altLang="zh-TW" dirty="0" err="1"/>
              <a:t>www.youtube.com</a:t>
            </a:r>
            <a:r>
              <a:rPr lang="en-US" altLang="zh-TW" dirty="0"/>
              <a:t>/</a:t>
            </a:r>
            <a:r>
              <a:rPr lang="en-US" altLang="zh-TW" dirty="0" err="1"/>
              <a:t>watch?v</a:t>
            </a:r>
            <a:r>
              <a:rPr lang="en-US" altLang="zh-TW" dirty="0"/>
              <a:t>=</a:t>
            </a:r>
            <a:r>
              <a:rPr lang="en-US" altLang="zh-TW" dirty="0" err="1"/>
              <a:t>qbVDfQjpRho</a:t>
            </a:r>
            <a:endParaRPr kumimoji="1" lang="zh-TW" altLang="en-US" dirty="0"/>
          </a:p>
        </p:txBody>
      </p:sp>
      <p:sp>
        <p:nvSpPr>
          <p:cNvPr id="4" name="日期版面配置區 3">
            <a:extLst>
              <a:ext uri="{FF2B5EF4-FFF2-40B4-BE49-F238E27FC236}">
                <a16:creationId xmlns:a16="http://schemas.microsoft.com/office/drawing/2014/main" id="{F9AF37C0-A864-E040-81E9-7614E5B18FE0}"/>
              </a:ext>
            </a:extLst>
          </p:cNvPr>
          <p:cNvSpPr>
            <a:spLocks noGrp="1"/>
          </p:cNvSpPr>
          <p:nvPr>
            <p:ph type="dt" sz="half" idx="10"/>
          </p:nvPr>
        </p:nvSpPr>
        <p:spPr/>
        <p:txBody>
          <a:bodyPr/>
          <a:lstStyle/>
          <a:p>
            <a:r>
              <a:rPr lang="zh-TW" altLang="en-US"/>
              <a:t>專案管理(第4版)</a:t>
            </a:r>
            <a:endParaRPr lang="en-US" altLang="zh-TW"/>
          </a:p>
        </p:txBody>
      </p:sp>
    </p:spTree>
    <p:extLst>
      <p:ext uri="{BB962C8B-B14F-4D97-AF65-F5344CB8AC3E}">
        <p14:creationId xmlns:p14="http://schemas.microsoft.com/office/powerpoint/2010/main" val="105133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9C291C-D224-52E8-A2E0-746103ED2565}"/>
              </a:ext>
            </a:extLst>
          </p:cNvPr>
          <p:cNvSpPr>
            <a:spLocks noGrp="1"/>
          </p:cNvSpPr>
          <p:nvPr>
            <p:ph type="title"/>
          </p:nvPr>
        </p:nvSpPr>
        <p:spPr/>
        <p:txBody>
          <a:bodyPr/>
          <a:lstStyle/>
          <a:p>
            <a:r>
              <a:rPr lang="zh-TW" altLang="en-US" dirty="0"/>
              <a:t>下星期ＨＷ</a:t>
            </a:r>
            <a:endParaRPr kumimoji="1" lang="zh-TW" altLang="en-US" dirty="0"/>
          </a:p>
        </p:txBody>
      </p:sp>
      <p:sp>
        <p:nvSpPr>
          <p:cNvPr id="3" name="內容版面配置區 2">
            <a:extLst>
              <a:ext uri="{FF2B5EF4-FFF2-40B4-BE49-F238E27FC236}">
                <a16:creationId xmlns:a16="http://schemas.microsoft.com/office/drawing/2014/main" id="{B50AE532-061C-2050-27E5-13884CA48068}"/>
              </a:ext>
            </a:extLst>
          </p:cNvPr>
          <p:cNvSpPr>
            <a:spLocks noGrp="1"/>
          </p:cNvSpPr>
          <p:nvPr>
            <p:ph idx="1"/>
          </p:nvPr>
        </p:nvSpPr>
        <p:spPr/>
        <p:txBody>
          <a:bodyPr/>
          <a:lstStyle/>
          <a:p>
            <a:r>
              <a:rPr lang="zh-TW" altLang="en-US" dirty="0"/>
              <a:t>重估成本</a:t>
            </a:r>
            <a:endParaRPr kumimoji="1" lang="zh-TW" altLang="en-US" dirty="0"/>
          </a:p>
        </p:txBody>
      </p:sp>
      <p:sp>
        <p:nvSpPr>
          <p:cNvPr id="4" name="日期版面配置區 3">
            <a:extLst>
              <a:ext uri="{FF2B5EF4-FFF2-40B4-BE49-F238E27FC236}">
                <a16:creationId xmlns:a16="http://schemas.microsoft.com/office/drawing/2014/main" id="{E59C8807-B1D8-F1DA-CD8D-B7155AD1A1DE}"/>
              </a:ext>
            </a:extLst>
          </p:cNvPr>
          <p:cNvSpPr>
            <a:spLocks noGrp="1"/>
          </p:cNvSpPr>
          <p:nvPr>
            <p:ph type="dt" sz="half" idx="10"/>
          </p:nvPr>
        </p:nvSpPr>
        <p:spPr/>
        <p:txBody>
          <a:bodyPr/>
          <a:lstStyle/>
          <a:p>
            <a:r>
              <a:rPr lang="zh-TW" altLang="en-US"/>
              <a:t>專案管理(第4版)</a:t>
            </a:r>
            <a:endParaRPr lang="en-US" altLang="zh-TW"/>
          </a:p>
        </p:txBody>
      </p:sp>
      <p:sp>
        <p:nvSpPr>
          <p:cNvPr id="6" name="文字方塊 5">
            <a:extLst>
              <a:ext uri="{FF2B5EF4-FFF2-40B4-BE49-F238E27FC236}">
                <a16:creationId xmlns:a16="http://schemas.microsoft.com/office/drawing/2014/main" id="{EB1C7220-2BF9-7360-3F3F-FB2746C6EA01}"/>
              </a:ext>
            </a:extLst>
          </p:cNvPr>
          <p:cNvSpPr txBox="1"/>
          <p:nvPr/>
        </p:nvSpPr>
        <p:spPr>
          <a:xfrm>
            <a:off x="1763688" y="2708920"/>
            <a:ext cx="4572000" cy="646331"/>
          </a:xfrm>
          <a:prstGeom prst="rect">
            <a:avLst/>
          </a:prstGeom>
          <a:noFill/>
        </p:spPr>
        <p:txBody>
          <a:bodyPr wrap="square">
            <a:spAutoFit/>
          </a:bodyPr>
          <a:lstStyle/>
          <a:p>
            <a:r>
              <a:rPr lang="zh-TW" altLang="en-US" dirty="0"/>
              <a:t>http://ethan-ir.blogspot.com/2015/03/blog-post_86.html</a:t>
            </a:r>
          </a:p>
        </p:txBody>
      </p:sp>
      <p:pic>
        <p:nvPicPr>
          <p:cNvPr id="1026" name="Picture 2">
            <a:extLst>
              <a:ext uri="{FF2B5EF4-FFF2-40B4-BE49-F238E27FC236}">
                <a16:creationId xmlns:a16="http://schemas.microsoft.com/office/drawing/2014/main" id="{D9CA7E6C-32FB-50E2-F328-11A0CB3AB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27" y="3583851"/>
            <a:ext cx="7824722" cy="220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46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版面配置區 1"/>
          <p:cNvSpPr>
            <a:spLocks noGrp="1"/>
          </p:cNvSpPr>
          <p:nvPr>
            <p:ph type="dt" sz="half" idx="10"/>
          </p:nvPr>
        </p:nvSpPr>
        <p:spPr/>
        <p:txBody>
          <a:bodyPr/>
          <a:lstStyle/>
          <a:p>
            <a:r>
              <a:rPr lang="zh-TW" altLang="en-US"/>
              <a:t>專案管理(第4版)</a:t>
            </a:r>
            <a:endParaRPr lang="en-US" altLang="zh-TW"/>
          </a:p>
        </p:txBody>
      </p:sp>
      <p:graphicFrame>
        <p:nvGraphicFramePr>
          <p:cNvPr id="71870" name="Group 190"/>
          <p:cNvGraphicFramePr>
            <a:graphicFrameLocks noGrp="1"/>
          </p:cNvGraphicFramePr>
          <p:nvPr/>
        </p:nvGraphicFramePr>
        <p:xfrm>
          <a:off x="1403350" y="0"/>
          <a:ext cx="7561263" cy="6126480"/>
        </p:xfrm>
        <a:graphic>
          <a:graphicData uri="http://schemas.openxmlformats.org/drawingml/2006/table">
            <a:tbl>
              <a:tblPr/>
              <a:tblGrid>
                <a:gridCol w="1584325">
                  <a:extLst>
                    <a:ext uri="{9D8B030D-6E8A-4147-A177-3AD203B41FA5}">
                      <a16:colId xmlns:a16="http://schemas.microsoft.com/office/drawing/2014/main" val="20000"/>
                    </a:ext>
                  </a:extLst>
                </a:gridCol>
                <a:gridCol w="2197100">
                  <a:extLst>
                    <a:ext uri="{9D8B030D-6E8A-4147-A177-3AD203B41FA5}">
                      <a16:colId xmlns:a16="http://schemas.microsoft.com/office/drawing/2014/main" val="20001"/>
                    </a:ext>
                  </a:extLst>
                </a:gridCol>
                <a:gridCol w="1889125">
                  <a:extLst>
                    <a:ext uri="{9D8B030D-6E8A-4147-A177-3AD203B41FA5}">
                      <a16:colId xmlns:a16="http://schemas.microsoft.com/office/drawing/2014/main" val="20002"/>
                    </a:ext>
                  </a:extLst>
                </a:gridCol>
                <a:gridCol w="1890713">
                  <a:extLst>
                    <a:ext uri="{9D8B030D-6E8A-4147-A177-3AD203B41FA5}">
                      <a16:colId xmlns:a16="http://schemas.microsoft.com/office/drawing/2014/main" val="20003"/>
                    </a:ext>
                  </a:extLst>
                </a:gridCol>
              </a:tblGrid>
              <a:tr h="214313">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Arial" charset="0"/>
                          <a:ea typeface="華康儷中黑" charset="0"/>
                          <a:cs typeface="Arial" charset="0"/>
                        </a:rPr>
                        <a:t>1</a:t>
                      </a:r>
                      <a:r>
                        <a:rPr kumimoji="1" lang="zh-TW" altLang="en-US" sz="1600" b="0" i="0" u="none" strike="noStrike" cap="none" normalizeH="0" baseline="0">
                          <a:ln>
                            <a:noFill/>
                          </a:ln>
                          <a:solidFill>
                            <a:schemeClr val="tx1"/>
                          </a:solidFill>
                          <a:effectLst/>
                          <a:latin typeface="Arial" charset="0"/>
                          <a:ea typeface="華康儷中黑" charset="0"/>
                          <a:cs typeface="Arial" charset="0"/>
                        </a:rPr>
                        <a:t>成本規劃管理</a:t>
                      </a:r>
                      <a:endParaRPr kumimoji="1" lang="zh-TW" altLang="en-US" sz="16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Arial" charset="0"/>
                          <a:ea typeface="華康儷中黑" charset="0"/>
                          <a:cs typeface="Arial" charset="0"/>
                        </a:rPr>
                        <a:t>2</a:t>
                      </a:r>
                      <a:r>
                        <a:rPr kumimoji="1" lang="zh-TW" altLang="en-US" sz="1600" b="0" i="0" u="none" strike="noStrike" cap="none" normalizeH="0" baseline="0">
                          <a:ln>
                            <a:noFill/>
                          </a:ln>
                          <a:solidFill>
                            <a:schemeClr val="tx1"/>
                          </a:solidFill>
                          <a:effectLst/>
                          <a:latin typeface="Arial" charset="0"/>
                          <a:ea typeface="華康儷中黑" charset="0"/>
                          <a:cs typeface="Arial" charset="0"/>
                        </a:rPr>
                        <a:t>估算成本</a:t>
                      </a:r>
                      <a:endParaRPr kumimoji="1" lang="zh-TW" altLang="en-US" sz="16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Arial" charset="0"/>
                          <a:ea typeface="華康儷中黑" charset="0"/>
                          <a:cs typeface="Arial" charset="0"/>
                        </a:rPr>
                        <a:t>3</a:t>
                      </a:r>
                      <a:r>
                        <a:rPr kumimoji="1" lang="zh-TW" altLang="en-US" sz="1600" b="0" i="0" u="none" strike="noStrike" cap="none" normalizeH="0" baseline="0">
                          <a:ln>
                            <a:noFill/>
                          </a:ln>
                          <a:solidFill>
                            <a:schemeClr val="tx1"/>
                          </a:solidFill>
                          <a:effectLst/>
                          <a:latin typeface="Arial" charset="0"/>
                          <a:ea typeface="華康儷中黑" charset="0"/>
                          <a:cs typeface="Arial" charset="0"/>
                        </a:rPr>
                        <a:t>發展預算</a:t>
                      </a:r>
                      <a:endParaRPr kumimoji="1" lang="zh-TW" altLang="en-US" sz="16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Arial" charset="0"/>
                          <a:ea typeface="華康儷中黑" charset="0"/>
                          <a:cs typeface="Arial" charset="0"/>
                        </a:rPr>
                        <a:t>4</a:t>
                      </a:r>
                      <a:r>
                        <a:rPr kumimoji="1" lang="zh-TW" altLang="en-US" sz="1600" b="0" i="0" u="none" strike="noStrike" cap="none" normalizeH="0" baseline="0">
                          <a:ln>
                            <a:noFill/>
                          </a:ln>
                          <a:solidFill>
                            <a:schemeClr val="tx1"/>
                          </a:solidFill>
                          <a:effectLst/>
                          <a:latin typeface="Arial" charset="0"/>
                          <a:ea typeface="華康儷中黑" charset="0"/>
                          <a:cs typeface="Arial" charset="0"/>
                        </a:rPr>
                        <a:t>控制成本</a:t>
                      </a:r>
                      <a:endParaRPr kumimoji="1" lang="zh-TW" altLang="en-US" sz="16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0"/>
                  </a:ext>
                </a:extLst>
              </a:tr>
              <a:tr h="1314450">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600" b="0" i="0" u="sng" strike="noStrike" cap="none" normalizeH="0" baseline="0">
                          <a:ln>
                            <a:noFill/>
                          </a:ln>
                          <a:solidFill>
                            <a:schemeClr val="tx1"/>
                          </a:solidFill>
                          <a:effectLst/>
                          <a:latin typeface="Arial" charset="0"/>
                          <a:ea typeface="華康儷中黑" charset="0"/>
                          <a:cs typeface="Arial" charset="0"/>
                        </a:rPr>
                        <a:t>投入</a:t>
                      </a:r>
                      <a:endParaRPr kumimoji="1" lang="zh-TW" altLang="en-US" sz="16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1.</a:t>
                      </a:r>
                      <a:r>
                        <a:rPr kumimoji="1" lang="zh-TW" altLang="en-US" sz="1600" b="0" i="0" u="none" strike="noStrike" cap="none" normalizeH="0" baseline="0">
                          <a:ln>
                            <a:noFill/>
                          </a:ln>
                          <a:solidFill>
                            <a:schemeClr val="tx1"/>
                          </a:solidFill>
                          <a:effectLst/>
                          <a:latin typeface="Times New Roman" charset="0"/>
                          <a:ea typeface="華康細黑體" charset="0"/>
                          <a:cs typeface="Times New Roman" charset="0"/>
                        </a:rPr>
                        <a:t>專案管理計畫</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2.</a:t>
                      </a:r>
                      <a:r>
                        <a:rPr kumimoji="1" lang="zh-TW" altLang="en-US" sz="1600" b="0" i="0" u="none" strike="noStrike" cap="none" normalizeH="0" baseline="0">
                          <a:ln>
                            <a:noFill/>
                          </a:ln>
                          <a:solidFill>
                            <a:schemeClr val="tx1"/>
                          </a:solidFill>
                          <a:effectLst/>
                          <a:latin typeface="Times New Roman" charset="0"/>
                          <a:ea typeface="華康細黑體" charset="0"/>
                        </a:rPr>
                        <a:t>專案核准證明</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3.</a:t>
                      </a:r>
                      <a:r>
                        <a:rPr kumimoji="1" lang="zh-TW" altLang="en-US" sz="1600" b="0" i="0" u="none" strike="noStrike" cap="none" normalizeH="0" baseline="0">
                          <a:ln>
                            <a:noFill/>
                          </a:ln>
                          <a:solidFill>
                            <a:schemeClr val="tx1"/>
                          </a:solidFill>
                          <a:effectLst/>
                          <a:latin typeface="Times New Roman" charset="0"/>
                          <a:ea typeface="華康細黑體" charset="0"/>
                        </a:rPr>
                        <a:t>企業環境因素</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4.</a:t>
                      </a:r>
                      <a:r>
                        <a:rPr kumimoji="1" lang="zh-TW" altLang="en-US" sz="1600" b="0" i="0" u="none" strike="noStrike" cap="none" normalizeH="0" baseline="0">
                          <a:ln>
                            <a:noFill/>
                          </a:ln>
                          <a:solidFill>
                            <a:schemeClr val="tx1"/>
                          </a:solidFill>
                          <a:effectLst/>
                          <a:latin typeface="Times New Roman" charset="0"/>
                          <a:ea typeface="華康細黑體" charset="0"/>
                        </a:rPr>
                        <a:t>組織流程資產</a:t>
                      </a:r>
                      <a:endParaRPr kumimoji="1" lang="zh-TW" altLang="en-US" sz="16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600" b="0" i="0" u="sng" strike="noStrike" cap="none" normalizeH="0" baseline="0">
                          <a:ln>
                            <a:noFill/>
                          </a:ln>
                          <a:solidFill>
                            <a:schemeClr val="tx1"/>
                          </a:solidFill>
                          <a:effectLst/>
                          <a:latin typeface="Arial" charset="0"/>
                          <a:ea typeface="華康儷中黑" charset="0"/>
                          <a:cs typeface="Arial" charset="0"/>
                        </a:rPr>
                        <a:t>投入</a:t>
                      </a:r>
                      <a:endParaRPr kumimoji="1" lang="zh-TW" altLang="en-US" sz="16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1.</a:t>
                      </a:r>
                      <a:r>
                        <a:rPr kumimoji="1" lang="zh-TW" altLang="en-US" sz="1600" b="0" i="0" u="none" strike="noStrike" cap="none" normalizeH="0" baseline="0">
                          <a:ln>
                            <a:noFill/>
                          </a:ln>
                          <a:solidFill>
                            <a:schemeClr val="tx1"/>
                          </a:solidFill>
                          <a:effectLst/>
                          <a:latin typeface="Times New Roman" charset="0"/>
                          <a:ea typeface="華康細黑體" charset="0"/>
                          <a:cs typeface="Times New Roman" charset="0"/>
                        </a:rPr>
                        <a:t>成本管理計畫</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2.</a:t>
                      </a:r>
                      <a:r>
                        <a:rPr kumimoji="1" lang="zh-TW" altLang="en-US" sz="1600" b="0" i="0" u="none" strike="noStrike" cap="none" normalizeH="0" baseline="0">
                          <a:ln>
                            <a:noFill/>
                          </a:ln>
                          <a:solidFill>
                            <a:schemeClr val="tx1"/>
                          </a:solidFill>
                          <a:effectLst/>
                          <a:latin typeface="Times New Roman" charset="0"/>
                          <a:ea typeface="華康細黑體" charset="0"/>
                        </a:rPr>
                        <a:t>人力資源管理計畫</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3.</a:t>
                      </a:r>
                      <a:r>
                        <a:rPr kumimoji="1" lang="zh-TW" altLang="en-US" sz="1600" b="0" i="0" u="none" strike="noStrike" cap="none" normalizeH="0" baseline="0">
                          <a:ln>
                            <a:noFill/>
                          </a:ln>
                          <a:solidFill>
                            <a:schemeClr val="tx1"/>
                          </a:solidFill>
                          <a:effectLst/>
                          <a:latin typeface="Times New Roman" charset="0"/>
                          <a:ea typeface="華康細黑體" charset="0"/>
                        </a:rPr>
                        <a:t>範疇基準</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4.</a:t>
                      </a:r>
                      <a:r>
                        <a:rPr kumimoji="1" lang="zh-TW" altLang="en-US" sz="1600" b="0" i="0" u="none" strike="noStrike" cap="none" normalizeH="0" baseline="0">
                          <a:ln>
                            <a:noFill/>
                          </a:ln>
                          <a:solidFill>
                            <a:schemeClr val="tx1"/>
                          </a:solidFill>
                          <a:effectLst/>
                          <a:latin typeface="Times New Roman" charset="0"/>
                          <a:ea typeface="華康細黑體" charset="0"/>
                        </a:rPr>
                        <a:t>專案時程計畫</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5.</a:t>
                      </a:r>
                      <a:r>
                        <a:rPr kumimoji="1" lang="zh-TW" altLang="en-US" sz="1600" b="0" i="0" u="none" strike="noStrike" cap="none" normalizeH="0" baseline="0">
                          <a:ln>
                            <a:noFill/>
                          </a:ln>
                          <a:solidFill>
                            <a:schemeClr val="tx1"/>
                          </a:solidFill>
                          <a:effectLst/>
                          <a:latin typeface="Times New Roman" charset="0"/>
                          <a:ea typeface="華康細黑體" charset="0"/>
                        </a:rPr>
                        <a:t>風險登錄冊</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6.</a:t>
                      </a:r>
                      <a:r>
                        <a:rPr kumimoji="1" lang="zh-TW" altLang="en-US" sz="1600" b="0" i="0" u="none" strike="noStrike" cap="none" normalizeH="0" baseline="0">
                          <a:ln>
                            <a:noFill/>
                          </a:ln>
                          <a:solidFill>
                            <a:schemeClr val="tx1"/>
                          </a:solidFill>
                          <a:effectLst/>
                          <a:latin typeface="Times New Roman" charset="0"/>
                          <a:ea typeface="華康細黑體" charset="0"/>
                        </a:rPr>
                        <a:t>企業環境因素</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7.</a:t>
                      </a:r>
                      <a:r>
                        <a:rPr kumimoji="1" lang="zh-TW" altLang="en-US" sz="1600" b="0" i="0" u="none" strike="noStrike" cap="none" normalizeH="0" baseline="0">
                          <a:ln>
                            <a:noFill/>
                          </a:ln>
                          <a:solidFill>
                            <a:schemeClr val="tx1"/>
                          </a:solidFill>
                          <a:effectLst/>
                          <a:latin typeface="Times New Roman" charset="0"/>
                          <a:ea typeface="華康細黑體" charset="0"/>
                        </a:rPr>
                        <a:t>組織流程資產</a:t>
                      </a:r>
                      <a:endParaRPr kumimoji="1" lang="zh-TW" altLang="en-US" sz="16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600" b="0" i="0" u="sng" strike="noStrike" cap="none" normalizeH="0" baseline="0">
                          <a:ln>
                            <a:noFill/>
                          </a:ln>
                          <a:solidFill>
                            <a:schemeClr val="tx1"/>
                          </a:solidFill>
                          <a:effectLst/>
                          <a:latin typeface="Arial" charset="0"/>
                          <a:ea typeface="華康儷中黑" charset="0"/>
                          <a:cs typeface="Arial" charset="0"/>
                        </a:rPr>
                        <a:t>投入</a:t>
                      </a:r>
                      <a:endParaRPr kumimoji="1" lang="zh-TW" altLang="en-US" sz="16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1.</a:t>
                      </a:r>
                      <a:r>
                        <a:rPr kumimoji="1" lang="zh-TW" altLang="en-US" sz="1600" b="0" i="0" u="none" strike="noStrike" cap="none" normalizeH="0" baseline="0">
                          <a:ln>
                            <a:noFill/>
                          </a:ln>
                          <a:solidFill>
                            <a:schemeClr val="tx1"/>
                          </a:solidFill>
                          <a:effectLst/>
                          <a:latin typeface="Times New Roman" charset="0"/>
                          <a:ea typeface="華康細黑體" charset="0"/>
                          <a:cs typeface="Times New Roman" charset="0"/>
                        </a:rPr>
                        <a:t>成本管理計畫</a:t>
                      </a:r>
                      <a:endParaRPr kumimoji="1" lang="zh-TW" altLang="en-US" sz="1600" b="0" i="0" u="none" strike="noStrike" cap="none" normalizeH="0" baseline="0">
                        <a:ln>
                          <a:noFill/>
                        </a:ln>
                        <a:solidFill>
                          <a:schemeClr val="tx1"/>
                        </a:solidFill>
                        <a:effectLst/>
                        <a:latin typeface="Arial" charset="0"/>
                        <a:ea typeface="華康細黑體"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2.</a:t>
                      </a:r>
                      <a:r>
                        <a:rPr kumimoji="1" lang="zh-TW" altLang="en-US" sz="1600" b="0" i="0" u="none" strike="noStrike" cap="none" normalizeH="0" baseline="0">
                          <a:ln>
                            <a:noFill/>
                          </a:ln>
                          <a:solidFill>
                            <a:schemeClr val="tx1"/>
                          </a:solidFill>
                          <a:effectLst/>
                          <a:latin typeface="Times New Roman" charset="0"/>
                          <a:ea typeface="華康細黑體" charset="0"/>
                        </a:rPr>
                        <a:t>活動成本估算</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3.</a:t>
                      </a:r>
                      <a:r>
                        <a:rPr kumimoji="1" lang="zh-TW" altLang="en-US" sz="1600" b="0" i="0" u="none" strike="noStrike" cap="none" normalizeH="0" baseline="0">
                          <a:ln>
                            <a:noFill/>
                          </a:ln>
                          <a:solidFill>
                            <a:srgbClr val="FF0000"/>
                          </a:solidFill>
                          <a:effectLst/>
                          <a:latin typeface="Times New Roman" charset="0"/>
                          <a:ea typeface="華康細黑體" charset="0"/>
                        </a:rPr>
                        <a:t>估算基礎</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4.</a:t>
                      </a:r>
                      <a:r>
                        <a:rPr kumimoji="1" lang="zh-TW" altLang="en-US" sz="1600" b="0" i="0" u="none" strike="noStrike" cap="none" normalizeH="0" baseline="0">
                          <a:ln>
                            <a:noFill/>
                          </a:ln>
                          <a:solidFill>
                            <a:schemeClr val="tx1"/>
                          </a:solidFill>
                          <a:effectLst/>
                          <a:latin typeface="Times New Roman" charset="0"/>
                          <a:ea typeface="華康細黑體" charset="0"/>
                        </a:rPr>
                        <a:t>範疇基準</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5.</a:t>
                      </a:r>
                      <a:r>
                        <a:rPr kumimoji="1" lang="zh-TW" altLang="en-US" sz="1600" b="0" i="0" u="none" strike="noStrike" cap="none" normalizeH="0" baseline="0">
                          <a:ln>
                            <a:noFill/>
                          </a:ln>
                          <a:solidFill>
                            <a:schemeClr val="tx1"/>
                          </a:solidFill>
                          <a:effectLst/>
                          <a:latin typeface="Times New Roman" charset="0"/>
                          <a:ea typeface="華康細黑體" charset="0"/>
                        </a:rPr>
                        <a:t>專案時程計畫</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6.</a:t>
                      </a:r>
                      <a:r>
                        <a:rPr kumimoji="1" lang="zh-TW" altLang="en-US" sz="1600" b="0" i="0" u="none" strike="noStrike" cap="none" normalizeH="0" baseline="0">
                          <a:ln>
                            <a:noFill/>
                          </a:ln>
                          <a:solidFill>
                            <a:schemeClr val="tx1"/>
                          </a:solidFill>
                          <a:effectLst/>
                          <a:latin typeface="Times New Roman" charset="0"/>
                          <a:ea typeface="華康細黑體" charset="0"/>
                        </a:rPr>
                        <a:t>資源行事曆</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7.</a:t>
                      </a:r>
                      <a:r>
                        <a:rPr kumimoji="1" lang="zh-TW" altLang="en-US" sz="1600" b="0" i="0" u="none" strike="noStrike" cap="none" normalizeH="0" baseline="0">
                          <a:ln>
                            <a:noFill/>
                          </a:ln>
                          <a:solidFill>
                            <a:schemeClr val="tx1"/>
                          </a:solidFill>
                          <a:effectLst/>
                          <a:latin typeface="Times New Roman" charset="0"/>
                          <a:ea typeface="華康細黑體" charset="0"/>
                        </a:rPr>
                        <a:t>風險登錄冊</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8.</a:t>
                      </a:r>
                      <a:r>
                        <a:rPr kumimoji="1" lang="zh-TW" altLang="en-US" sz="1600" b="0" i="0" u="none" strike="noStrike" cap="none" normalizeH="0" baseline="0">
                          <a:ln>
                            <a:noFill/>
                          </a:ln>
                          <a:solidFill>
                            <a:schemeClr val="tx1"/>
                          </a:solidFill>
                          <a:effectLst/>
                          <a:latin typeface="Times New Roman" charset="0"/>
                          <a:ea typeface="華康細黑體" charset="0"/>
                        </a:rPr>
                        <a:t>契約</a:t>
                      </a:r>
                      <a:r>
                        <a:rPr kumimoji="1" lang="en-US" altLang="zh-TW" sz="1600" b="0" i="0" u="none" strike="noStrike" cap="none" normalizeH="0" baseline="0">
                          <a:ln>
                            <a:noFill/>
                          </a:ln>
                          <a:solidFill>
                            <a:schemeClr val="tx1"/>
                          </a:solidFill>
                          <a:effectLst/>
                          <a:latin typeface="Times New Roman" charset="0"/>
                          <a:ea typeface="華康細黑體" charset="0"/>
                        </a:rPr>
                        <a:t>(Contracts)</a:t>
                      </a:r>
                      <a:endParaRPr kumimoji="1" lang="en-US" altLang="zh-TW"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9.</a:t>
                      </a:r>
                      <a:r>
                        <a:rPr kumimoji="1" lang="zh-TW" altLang="en-US" sz="1600" b="0" i="0" u="none" strike="noStrike" cap="none" normalizeH="0" baseline="0">
                          <a:ln>
                            <a:noFill/>
                          </a:ln>
                          <a:solidFill>
                            <a:schemeClr val="tx1"/>
                          </a:solidFill>
                          <a:effectLst/>
                          <a:latin typeface="Times New Roman" charset="0"/>
                          <a:ea typeface="華康細黑體" charset="0"/>
                        </a:rPr>
                        <a:t>組織流程資產</a:t>
                      </a:r>
                      <a:endParaRPr kumimoji="1" lang="zh-TW" altLang="en-US" sz="16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600" b="0" i="0" u="sng" strike="noStrike" cap="none" normalizeH="0" baseline="0">
                          <a:ln>
                            <a:noFill/>
                          </a:ln>
                          <a:solidFill>
                            <a:schemeClr val="tx1"/>
                          </a:solidFill>
                          <a:effectLst/>
                          <a:latin typeface="Arial" charset="0"/>
                          <a:ea typeface="華康儷中黑" charset="0"/>
                          <a:cs typeface="Arial" charset="0"/>
                        </a:rPr>
                        <a:t>投入</a:t>
                      </a:r>
                      <a:endParaRPr kumimoji="1" lang="zh-TW" altLang="en-US" sz="16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1.</a:t>
                      </a:r>
                      <a:r>
                        <a:rPr kumimoji="1" lang="zh-TW" altLang="en-US" sz="1600" b="0" i="0" u="none" strike="noStrike" cap="none" normalizeH="0" baseline="0">
                          <a:ln>
                            <a:noFill/>
                          </a:ln>
                          <a:solidFill>
                            <a:schemeClr val="tx1"/>
                          </a:solidFill>
                          <a:effectLst/>
                          <a:latin typeface="Times New Roman" charset="0"/>
                          <a:ea typeface="華康細黑體" charset="0"/>
                          <a:cs typeface="Times New Roman" charset="0"/>
                        </a:rPr>
                        <a:t>專案管理計畫</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2.</a:t>
                      </a:r>
                      <a:r>
                        <a:rPr kumimoji="1" lang="zh-TW" altLang="en-US" sz="1600" b="0" i="0" u="none" strike="noStrike" cap="none" normalizeH="0" baseline="0">
                          <a:ln>
                            <a:noFill/>
                          </a:ln>
                          <a:solidFill>
                            <a:schemeClr val="tx1"/>
                          </a:solidFill>
                          <a:effectLst/>
                          <a:latin typeface="Times New Roman" charset="0"/>
                          <a:ea typeface="華康細黑體" charset="0"/>
                        </a:rPr>
                        <a:t>專案資金需求</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3.</a:t>
                      </a:r>
                      <a:r>
                        <a:rPr kumimoji="1" lang="zh-TW" altLang="en-US" sz="1600" b="0" i="0" u="none" strike="noStrike" cap="none" normalizeH="0" baseline="0">
                          <a:ln>
                            <a:noFill/>
                          </a:ln>
                          <a:solidFill>
                            <a:schemeClr val="tx1"/>
                          </a:solidFill>
                          <a:effectLst/>
                          <a:latin typeface="Times New Roman" charset="0"/>
                          <a:ea typeface="華康細黑體" charset="0"/>
                        </a:rPr>
                        <a:t>工作績效</a:t>
                      </a:r>
                      <a:r>
                        <a:rPr kumimoji="1" lang="zh-TW" altLang="en-US" sz="1600" b="0" i="0" u="none" strike="noStrike" cap="none" normalizeH="0" baseline="0">
                          <a:ln>
                            <a:noFill/>
                          </a:ln>
                          <a:solidFill>
                            <a:srgbClr val="FF0000"/>
                          </a:solidFill>
                          <a:effectLst/>
                          <a:latin typeface="Times New Roman" charset="0"/>
                          <a:ea typeface="華康細黑體" charset="0"/>
                        </a:rPr>
                        <a:t>資料</a:t>
                      </a:r>
                      <a:r>
                        <a:rPr kumimoji="1" lang="en-US" altLang="zh-TW" sz="1600" b="0" i="0" u="none" strike="noStrike" cap="none" normalizeH="0" baseline="0">
                          <a:ln>
                            <a:noFill/>
                          </a:ln>
                          <a:solidFill>
                            <a:schemeClr val="tx1"/>
                          </a:solidFill>
                          <a:effectLst/>
                          <a:latin typeface="Times New Roman" charset="0"/>
                          <a:ea typeface="華康細黑體" charset="0"/>
                        </a:rPr>
                        <a:t>(Work Performance Data)</a:t>
                      </a:r>
                      <a:endParaRPr kumimoji="1" lang="en-US" altLang="zh-TW"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4.</a:t>
                      </a:r>
                      <a:r>
                        <a:rPr kumimoji="1" lang="zh-TW" altLang="en-US" sz="1600" b="0" i="0" u="none" strike="noStrike" cap="none" normalizeH="0" baseline="0">
                          <a:ln>
                            <a:noFill/>
                          </a:ln>
                          <a:solidFill>
                            <a:schemeClr val="tx1"/>
                          </a:solidFill>
                          <a:effectLst/>
                          <a:latin typeface="Times New Roman" charset="0"/>
                          <a:ea typeface="華康細黑體" charset="0"/>
                        </a:rPr>
                        <a:t>組織流程資產</a:t>
                      </a:r>
                      <a:endParaRPr kumimoji="1" lang="zh-TW" altLang="en-US" sz="16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59050">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600" b="0" i="0" u="sng" strike="noStrike" cap="none" normalizeH="0" baseline="0">
                          <a:ln>
                            <a:noFill/>
                          </a:ln>
                          <a:solidFill>
                            <a:schemeClr val="tx1"/>
                          </a:solidFill>
                          <a:effectLst/>
                          <a:latin typeface="Arial" charset="0"/>
                          <a:ea typeface="華康儷中黑" charset="0"/>
                          <a:cs typeface="Arial" charset="0"/>
                        </a:rPr>
                        <a:t>工具與技術</a:t>
                      </a:r>
                      <a:endParaRPr kumimoji="1" lang="zh-TW" altLang="en-US" sz="16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1.</a:t>
                      </a:r>
                      <a:r>
                        <a:rPr kumimoji="1" lang="zh-TW" altLang="en-US" sz="1600" b="0" i="0" u="none" strike="noStrike" cap="none" normalizeH="0" baseline="0">
                          <a:ln>
                            <a:noFill/>
                          </a:ln>
                          <a:solidFill>
                            <a:schemeClr val="tx1"/>
                          </a:solidFill>
                          <a:effectLst/>
                          <a:latin typeface="Times New Roman" charset="0"/>
                          <a:ea typeface="華康細黑體" charset="0"/>
                          <a:cs typeface="Times New Roman" charset="0"/>
                        </a:rPr>
                        <a:t>專家判斷</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2.</a:t>
                      </a:r>
                      <a:r>
                        <a:rPr kumimoji="1" lang="zh-TW" altLang="en-US" sz="1600" b="0" i="0" u="none" strike="noStrike" cap="none" normalizeH="0" baseline="0">
                          <a:ln>
                            <a:noFill/>
                          </a:ln>
                          <a:solidFill>
                            <a:schemeClr val="tx1"/>
                          </a:solidFill>
                          <a:effectLst/>
                          <a:latin typeface="Times New Roman" charset="0"/>
                          <a:ea typeface="華康細黑體" charset="0"/>
                        </a:rPr>
                        <a:t>分析技術</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3.</a:t>
                      </a:r>
                      <a:r>
                        <a:rPr kumimoji="1" lang="zh-TW" altLang="en-US" sz="1600" b="0" i="0" u="none" strike="noStrike" cap="none" normalizeH="0" baseline="0">
                          <a:ln>
                            <a:noFill/>
                          </a:ln>
                          <a:solidFill>
                            <a:schemeClr val="tx1"/>
                          </a:solidFill>
                          <a:effectLst/>
                          <a:latin typeface="Times New Roman" charset="0"/>
                          <a:ea typeface="華康細黑體" charset="0"/>
                        </a:rPr>
                        <a:t>會議</a:t>
                      </a:r>
                      <a:endParaRPr kumimoji="1" lang="zh-TW" altLang="en-US" sz="16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600" b="0" i="0" u="sng" strike="noStrike" cap="none" normalizeH="0" baseline="0">
                          <a:ln>
                            <a:noFill/>
                          </a:ln>
                          <a:solidFill>
                            <a:schemeClr val="tx1"/>
                          </a:solidFill>
                          <a:effectLst/>
                          <a:latin typeface="Arial" charset="0"/>
                          <a:ea typeface="華康儷中黑" charset="0"/>
                          <a:cs typeface="Arial" charset="0"/>
                        </a:rPr>
                        <a:t>工具與技術</a:t>
                      </a:r>
                      <a:endParaRPr kumimoji="1" lang="zh-TW" altLang="en-US" sz="16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1.</a:t>
                      </a:r>
                      <a:r>
                        <a:rPr kumimoji="1" lang="zh-TW" altLang="en-US" sz="1600" b="0" i="0" u="none" strike="noStrike" cap="none" normalizeH="0" baseline="0">
                          <a:ln>
                            <a:noFill/>
                          </a:ln>
                          <a:solidFill>
                            <a:schemeClr val="tx1"/>
                          </a:solidFill>
                          <a:effectLst/>
                          <a:latin typeface="Times New Roman" charset="0"/>
                          <a:ea typeface="華康細黑體" charset="0"/>
                          <a:cs typeface="Times New Roman" charset="0"/>
                        </a:rPr>
                        <a:t>專家判斷</a:t>
                      </a:r>
                      <a:endParaRPr kumimoji="1" lang="zh-TW" altLang="en-US" sz="1600" b="0" i="0" u="none" strike="noStrike" cap="none" normalizeH="0" baseline="0">
                        <a:ln>
                          <a:noFill/>
                        </a:ln>
                        <a:solidFill>
                          <a:schemeClr val="tx1"/>
                        </a:solidFill>
                        <a:effectLst/>
                        <a:latin typeface="Arial" charset="0"/>
                        <a:ea typeface="華康細黑體"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2.</a:t>
                      </a:r>
                      <a:r>
                        <a:rPr kumimoji="1" lang="zh-TW" altLang="en-US" sz="1600" b="0" i="0" u="none" strike="noStrike" cap="none" normalizeH="0" baseline="0">
                          <a:ln>
                            <a:noFill/>
                          </a:ln>
                          <a:solidFill>
                            <a:schemeClr val="tx1"/>
                          </a:solidFill>
                          <a:effectLst/>
                          <a:latin typeface="Times New Roman" charset="0"/>
                          <a:ea typeface="華康細黑體" charset="0"/>
                          <a:cs typeface="Times New Roman" charset="0"/>
                        </a:rPr>
                        <a:t>類比估算</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3.</a:t>
                      </a:r>
                      <a:r>
                        <a:rPr kumimoji="1" lang="zh-TW" altLang="en-US" sz="1600" b="0" i="0" u="none" strike="noStrike" cap="none" normalizeH="0" baseline="0">
                          <a:ln>
                            <a:noFill/>
                          </a:ln>
                          <a:solidFill>
                            <a:schemeClr val="tx1"/>
                          </a:solidFill>
                          <a:effectLst/>
                          <a:latin typeface="Times New Roman" charset="0"/>
                          <a:ea typeface="華康細黑體" charset="0"/>
                        </a:rPr>
                        <a:t>參數估算</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4.</a:t>
                      </a:r>
                      <a:r>
                        <a:rPr kumimoji="1" lang="zh-TW" altLang="en-US" sz="1600" b="0" i="0" u="none" strike="noStrike" cap="none" normalizeH="0" baseline="0">
                          <a:ln>
                            <a:noFill/>
                          </a:ln>
                          <a:solidFill>
                            <a:schemeClr val="tx1"/>
                          </a:solidFill>
                          <a:effectLst/>
                          <a:latin typeface="Times New Roman" charset="0"/>
                          <a:ea typeface="華康細黑體" charset="0"/>
                        </a:rPr>
                        <a:t>由下而上估算</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5.</a:t>
                      </a:r>
                      <a:r>
                        <a:rPr kumimoji="1" lang="zh-TW" altLang="en-US" sz="1600" b="0" i="0" u="none" strike="noStrike" cap="none" normalizeH="0" baseline="0">
                          <a:ln>
                            <a:noFill/>
                          </a:ln>
                          <a:solidFill>
                            <a:schemeClr val="tx1"/>
                          </a:solidFill>
                          <a:effectLst/>
                          <a:latin typeface="Times New Roman" charset="0"/>
                          <a:ea typeface="華康細黑體" charset="0"/>
                        </a:rPr>
                        <a:t>三點估算</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6.</a:t>
                      </a:r>
                      <a:r>
                        <a:rPr kumimoji="1" lang="zh-TW" altLang="en-US" sz="1600" b="0" i="0" u="none" strike="noStrike" cap="none" normalizeH="0" baseline="0">
                          <a:ln>
                            <a:noFill/>
                          </a:ln>
                          <a:solidFill>
                            <a:srgbClr val="FF0000"/>
                          </a:solidFill>
                          <a:effectLst/>
                          <a:latin typeface="Times New Roman" charset="0"/>
                          <a:ea typeface="華康細黑體" charset="0"/>
                        </a:rPr>
                        <a:t>準備量分析</a:t>
                      </a:r>
                      <a:r>
                        <a:rPr kumimoji="1" lang="en-US" altLang="zh-TW" sz="1600" b="0" i="0" u="none" strike="noStrike" cap="none" normalizeH="0" baseline="0">
                          <a:ln>
                            <a:noFill/>
                          </a:ln>
                          <a:solidFill>
                            <a:srgbClr val="FF0000"/>
                          </a:solidFill>
                          <a:effectLst/>
                          <a:latin typeface="Times New Roman" charset="0"/>
                          <a:ea typeface="華康細黑體" charset="0"/>
                        </a:rPr>
                        <a:t>(Reserve Analysis)</a:t>
                      </a:r>
                      <a:endParaRPr kumimoji="1" lang="en-US" altLang="zh-TW"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7.</a:t>
                      </a:r>
                      <a:r>
                        <a:rPr kumimoji="1" lang="zh-TW" altLang="en-US" sz="1600" b="0" i="0" u="none" strike="noStrike" cap="none" normalizeH="0" baseline="0">
                          <a:ln>
                            <a:noFill/>
                          </a:ln>
                          <a:solidFill>
                            <a:schemeClr val="tx1"/>
                          </a:solidFill>
                          <a:effectLst/>
                          <a:latin typeface="Times New Roman" charset="0"/>
                          <a:ea typeface="華康細黑體" charset="0"/>
                        </a:rPr>
                        <a:t>品質成本</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8.</a:t>
                      </a:r>
                      <a:r>
                        <a:rPr kumimoji="1" lang="zh-TW" altLang="en-US" sz="1600" b="0" i="0" u="none" strike="noStrike" cap="none" normalizeH="0" baseline="0">
                          <a:ln>
                            <a:noFill/>
                          </a:ln>
                          <a:solidFill>
                            <a:srgbClr val="FF0000"/>
                          </a:solidFill>
                          <a:effectLst/>
                          <a:latin typeface="Times New Roman" charset="0"/>
                          <a:ea typeface="華康細黑體" charset="0"/>
                        </a:rPr>
                        <a:t>供應商投標分析</a:t>
                      </a:r>
                      <a:r>
                        <a:rPr kumimoji="1" lang="en-US" altLang="zh-TW" sz="1600" b="0" i="0" u="none" strike="noStrike" cap="none" normalizeH="0" baseline="0">
                          <a:ln>
                            <a:noFill/>
                          </a:ln>
                          <a:solidFill>
                            <a:srgbClr val="FF0000"/>
                          </a:solidFill>
                          <a:effectLst/>
                          <a:latin typeface="Times New Roman" charset="0"/>
                          <a:ea typeface="華康細黑體" charset="0"/>
                        </a:rPr>
                        <a:t>(Vendor Bid Analysis)</a:t>
                      </a:r>
                      <a:endParaRPr kumimoji="1" lang="en-US" altLang="zh-TW"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9.</a:t>
                      </a:r>
                      <a:r>
                        <a:rPr kumimoji="1" lang="zh-TW" altLang="en-US" sz="1600" b="0" i="0" u="none" strike="noStrike" cap="none" normalizeH="0" baseline="0">
                          <a:ln>
                            <a:noFill/>
                          </a:ln>
                          <a:solidFill>
                            <a:schemeClr val="tx1"/>
                          </a:solidFill>
                          <a:effectLst/>
                          <a:latin typeface="Times New Roman" charset="0"/>
                          <a:ea typeface="華康細黑體" charset="0"/>
                        </a:rPr>
                        <a:t>專案管理軟體</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10.</a:t>
                      </a:r>
                      <a:r>
                        <a:rPr kumimoji="1" lang="zh-TW" altLang="en-US" sz="1600" b="0" i="0" u="none" strike="noStrike" cap="none" normalizeH="0" baseline="0">
                          <a:ln>
                            <a:noFill/>
                          </a:ln>
                          <a:solidFill>
                            <a:schemeClr val="tx1"/>
                          </a:solidFill>
                          <a:effectLst/>
                          <a:latin typeface="Times New Roman" charset="0"/>
                          <a:ea typeface="華康細黑體" charset="0"/>
                        </a:rPr>
                        <a:t>群體決策分析技術</a:t>
                      </a:r>
                      <a:endParaRPr kumimoji="1" lang="zh-TW" altLang="en-US" sz="16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600" b="0" i="0" u="sng" strike="noStrike" cap="none" normalizeH="0" baseline="0">
                          <a:ln>
                            <a:noFill/>
                          </a:ln>
                          <a:solidFill>
                            <a:schemeClr val="tx1"/>
                          </a:solidFill>
                          <a:effectLst/>
                          <a:latin typeface="Arial" charset="0"/>
                          <a:ea typeface="華康儷中黑" charset="0"/>
                          <a:cs typeface="Arial" charset="0"/>
                        </a:rPr>
                        <a:t>工具與技術</a:t>
                      </a:r>
                      <a:endParaRPr kumimoji="1" lang="zh-TW" altLang="en-US" sz="16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1.</a:t>
                      </a:r>
                      <a:r>
                        <a:rPr kumimoji="1" lang="zh-TW" altLang="en-US" sz="1600" b="0" i="0" u="none" strike="noStrike" cap="none" normalizeH="0" baseline="0">
                          <a:ln>
                            <a:noFill/>
                          </a:ln>
                          <a:solidFill>
                            <a:schemeClr val="tx1"/>
                          </a:solidFill>
                          <a:effectLst/>
                          <a:latin typeface="Times New Roman" charset="0"/>
                          <a:ea typeface="華康細黑體" charset="0"/>
                          <a:cs typeface="Times New Roman" charset="0"/>
                        </a:rPr>
                        <a:t>專家判斷</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2.</a:t>
                      </a:r>
                      <a:r>
                        <a:rPr kumimoji="1" lang="zh-TW" altLang="en-US" sz="1600" b="0" i="0" u="none" strike="noStrike" cap="none" normalizeH="0" baseline="0">
                          <a:ln>
                            <a:noFill/>
                          </a:ln>
                          <a:solidFill>
                            <a:schemeClr val="tx1"/>
                          </a:solidFill>
                          <a:effectLst/>
                          <a:latin typeface="Times New Roman" charset="0"/>
                          <a:ea typeface="華康細黑體" charset="0"/>
                        </a:rPr>
                        <a:t>成本彙總</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3.</a:t>
                      </a:r>
                      <a:r>
                        <a:rPr kumimoji="1" lang="zh-TW" altLang="en-US" sz="1600" b="0" i="0" u="none" strike="noStrike" cap="none" normalizeH="0" baseline="0">
                          <a:ln>
                            <a:noFill/>
                          </a:ln>
                          <a:solidFill>
                            <a:srgbClr val="FF0000"/>
                          </a:solidFill>
                          <a:effectLst/>
                          <a:latin typeface="Times New Roman" charset="0"/>
                          <a:ea typeface="華康細黑體" charset="0"/>
                        </a:rPr>
                        <a:t>準備量分析</a:t>
                      </a:r>
                      <a:r>
                        <a:rPr kumimoji="1" lang="en-US" altLang="zh-TW" sz="1600" b="0" i="0" u="none" strike="noStrike" cap="none" normalizeH="0" baseline="0">
                          <a:ln>
                            <a:noFill/>
                          </a:ln>
                          <a:solidFill>
                            <a:srgbClr val="FF0000"/>
                          </a:solidFill>
                          <a:effectLst/>
                          <a:latin typeface="Times New Roman" charset="0"/>
                          <a:ea typeface="華康細黑體" charset="0"/>
                        </a:rPr>
                        <a:t>(Reserve Analysis)</a:t>
                      </a:r>
                      <a:endParaRPr kumimoji="1" lang="en-US" altLang="zh-TW"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4.</a:t>
                      </a:r>
                      <a:r>
                        <a:rPr kumimoji="1" lang="zh-TW" altLang="en-US" sz="1600" b="0" i="0" u="none" strike="noStrike" cap="none" normalizeH="0" baseline="0">
                          <a:ln>
                            <a:noFill/>
                          </a:ln>
                          <a:solidFill>
                            <a:schemeClr val="tx1"/>
                          </a:solidFill>
                          <a:effectLst/>
                          <a:latin typeface="Times New Roman" charset="0"/>
                          <a:ea typeface="華康細黑體" charset="0"/>
                        </a:rPr>
                        <a:t>資金限制平衡</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5.</a:t>
                      </a:r>
                      <a:r>
                        <a:rPr kumimoji="1" lang="zh-TW" altLang="en-US" sz="1600" b="0" i="0" u="none" strike="noStrike" cap="none" normalizeH="0" baseline="0">
                          <a:ln>
                            <a:noFill/>
                          </a:ln>
                          <a:solidFill>
                            <a:schemeClr val="tx1"/>
                          </a:solidFill>
                          <a:effectLst/>
                          <a:latin typeface="Times New Roman" charset="0"/>
                          <a:ea typeface="華康細黑體" charset="0"/>
                        </a:rPr>
                        <a:t>歷史關係</a:t>
                      </a:r>
                      <a:endParaRPr kumimoji="1" lang="zh-TW" altLang="en-US" sz="16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600" b="0" i="0" u="sng" strike="noStrike" cap="none" normalizeH="0" baseline="0">
                          <a:ln>
                            <a:noFill/>
                          </a:ln>
                          <a:solidFill>
                            <a:schemeClr val="tx1"/>
                          </a:solidFill>
                          <a:effectLst/>
                          <a:latin typeface="Arial" charset="0"/>
                          <a:ea typeface="華康儷中黑" charset="0"/>
                          <a:cs typeface="Arial" charset="0"/>
                        </a:rPr>
                        <a:t>工具與技術</a:t>
                      </a:r>
                      <a:endParaRPr kumimoji="1" lang="zh-TW" altLang="en-US" sz="16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1.</a:t>
                      </a:r>
                      <a:r>
                        <a:rPr kumimoji="1" lang="zh-TW" altLang="en-US" sz="1600" b="0" i="0" u="none" strike="noStrike" cap="none" normalizeH="0" baseline="0">
                          <a:ln>
                            <a:noFill/>
                          </a:ln>
                          <a:solidFill>
                            <a:schemeClr val="tx1"/>
                          </a:solidFill>
                          <a:effectLst/>
                          <a:latin typeface="Times New Roman" charset="0"/>
                          <a:ea typeface="華康細黑體" charset="0"/>
                          <a:cs typeface="Times New Roman" charset="0"/>
                        </a:rPr>
                        <a:t>實獲值管理</a:t>
                      </a:r>
                      <a:r>
                        <a:rPr kumimoji="1" lang="en-US" altLang="zh-TW" sz="1600" b="0" i="0" u="none" strike="noStrike" cap="none" normalizeH="0" baseline="0">
                          <a:ln>
                            <a:noFill/>
                          </a:ln>
                          <a:solidFill>
                            <a:schemeClr val="tx1"/>
                          </a:solidFill>
                          <a:effectLst/>
                          <a:latin typeface="Times New Roman" charset="0"/>
                          <a:ea typeface="華康細黑體" charset="0"/>
                          <a:cs typeface="Times New Roman" charset="0"/>
                        </a:rPr>
                        <a:t>(EVM)</a:t>
                      </a:r>
                      <a:endParaRPr kumimoji="1" lang="en-US" altLang="zh-TW"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2.</a:t>
                      </a:r>
                      <a:r>
                        <a:rPr kumimoji="1" lang="zh-TW" altLang="en-US" sz="1600" b="0" i="0" u="none" strike="noStrike" cap="none" normalizeH="0" baseline="0">
                          <a:ln>
                            <a:noFill/>
                          </a:ln>
                          <a:solidFill>
                            <a:schemeClr val="tx1"/>
                          </a:solidFill>
                          <a:effectLst/>
                          <a:latin typeface="Times New Roman" charset="0"/>
                          <a:ea typeface="華康細黑體" charset="0"/>
                        </a:rPr>
                        <a:t>預測</a:t>
                      </a:r>
                      <a:r>
                        <a:rPr kumimoji="1" lang="en-US" altLang="zh-TW" sz="1600" b="0" i="0" u="none" strike="noStrike" cap="none" normalizeH="0" baseline="0">
                          <a:ln>
                            <a:noFill/>
                          </a:ln>
                          <a:solidFill>
                            <a:schemeClr val="tx1"/>
                          </a:solidFill>
                          <a:effectLst/>
                          <a:latin typeface="Times New Roman" charset="0"/>
                          <a:ea typeface="華康細黑體" charset="0"/>
                        </a:rPr>
                        <a:t>(Forcasting</a:t>
                      </a:r>
                      <a:r>
                        <a:rPr kumimoji="1" lang="zh-TW" altLang="en-US" sz="1600" b="0" i="0" u="none" strike="noStrike" cap="none" normalizeH="0" baseline="0">
                          <a:ln>
                            <a:noFill/>
                          </a:ln>
                          <a:solidFill>
                            <a:schemeClr val="tx1"/>
                          </a:solidFill>
                          <a:effectLst/>
                          <a:latin typeface="Times New Roman" charset="0"/>
                          <a:ea typeface="華康細黑體" charset="0"/>
                        </a:rPr>
                        <a:t>）</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3.</a:t>
                      </a:r>
                      <a:r>
                        <a:rPr kumimoji="1" lang="zh-TW" altLang="en-US" sz="1600" b="0" i="0" u="none" strike="noStrike" cap="none" normalizeH="0" baseline="0">
                          <a:ln>
                            <a:noFill/>
                          </a:ln>
                          <a:solidFill>
                            <a:schemeClr val="tx1"/>
                          </a:solidFill>
                          <a:effectLst/>
                          <a:latin typeface="Times New Roman" charset="0"/>
                          <a:ea typeface="華康細黑體" charset="0"/>
                        </a:rPr>
                        <a:t>完工所需績效指標</a:t>
                      </a:r>
                      <a:r>
                        <a:rPr kumimoji="1" lang="en-US" altLang="zh-TW" sz="1600" b="0" i="0" u="none" strike="noStrike" cap="none" normalizeH="0" baseline="0">
                          <a:ln>
                            <a:noFill/>
                          </a:ln>
                          <a:solidFill>
                            <a:schemeClr val="tx1"/>
                          </a:solidFill>
                          <a:effectLst/>
                          <a:latin typeface="Times New Roman" charset="0"/>
                          <a:ea typeface="華康細黑體" charset="0"/>
                        </a:rPr>
                        <a:t>(To-Complete Performance Index</a:t>
                      </a:r>
                      <a:r>
                        <a:rPr kumimoji="1" lang="zh-TW" altLang="en-US" sz="1600" b="0" i="0" u="none" strike="noStrike" cap="none" normalizeH="0" baseline="0">
                          <a:ln>
                            <a:noFill/>
                          </a:ln>
                          <a:solidFill>
                            <a:schemeClr val="tx1"/>
                          </a:solidFill>
                          <a:effectLst/>
                          <a:latin typeface="Times New Roman" charset="0"/>
                          <a:ea typeface="華康細黑體" charset="0"/>
                        </a:rPr>
                        <a:t>，</a:t>
                      </a:r>
                      <a:r>
                        <a:rPr kumimoji="1" lang="en-US" altLang="zh-TW" sz="1600" b="0" i="0" u="none" strike="noStrike" cap="none" normalizeH="0" baseline="0">
                          <a:ln>
                            <a:noFill/>
                          </a:ln>
                          <a:solidFill>
                            <a:schemeClr val="tx1"/>
                          </a:solidFill>
                          <a:effectLst/>
                          <a:latin typeface="Times New Roman" charset="0"/>
                          <a:ea typeface="華康細黑體" charset="0"/>
                        </a:rPr>
                        <a:t>TCPI)</a:t>
                      </a:r>
                      <a:endParaRPr kumimoji="1" lang="en-US" altLang="zh-TW"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4.</a:t>
                      </a:r>
                      <a:r>
                        <a:rPr kumimoji="1" lang="zh-TW" altLang="en-US" sz="1600" b="0" i="0" u="none" strike="noStrike" cap="none" normalizeH="0" baseline="0">
                          <a:ln>
                            <a:noFill/>
                          </a:ln>
                          <a:solidFill>
                            <a:schemeClr val="tx1"/>
                          </a:solidFill>
                          <a:effectLst/>
                          <a:latin typeface="Times New Roman" charset="0"/>
                          <a:ea typeface="華康細黑體" charset="0"/>
                        </a:rPr>
                        <a:t>績效審查</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5.</a:t>
                      </a:r>
                      <a:r>
                        <a:rPr kumimoji="1" lang="zh-TW" altLang="en-US" sz="1600" b="0" i="0" u="none" strike="noStrike" cap="none" normalizeH="0" baseline="0">
                          <a:ln>
                            <a:noFill/>
                          </a:ln>
                          <a:solidFill>
                            <a:schemeClr val="tx1"/>
                          </a:solidFill>
                          <a:effectLst/>
                          <a:latin typeface="Times New Roman" charset="0"/>
                          <a:ea typeface="華康細黑體" charset="0"/>
                        </a:rPr>
                        <a:t>專案管理軟體</a:t>
                      </a:r>
                      <a:endParaRPr kumimoji="1" lang="zh-TW" altLang="en-US" sz="16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600" b="0" i="0" u="none" strike="noStrike" cap="none" normalizeH="0" baseline="0">
                          <a:ln>
                            <a:noFill/>
                          </a:ln>
                          <a:solidFill>
                            <a:schemeClr val="tx1"/>
                          </a:solidFill>
                          <a:effectLst/>
                          <a:latin typeface="Times New Roman" charset="0"/>
                          <a:ea typeface="華康細黑體" charset="0"/>
                        </a:rPr>
                        <a:t>6.</a:t>
                      </a:r>
                      <a:r>
                        <a:rPr kumimoji="1" lang="zh-TW" altLang="en-US" sz="1600" b="0" i="0" u="none" strike="noStrike" cap="none" normalizeH="0" baseline="0">
                          <a:ln>
                            <a:noFill/>
                          </a:ln>
                          <a:solidFill>
                            <a:srgbClr val="FF0000"/>
                          </a:solidFill>
                          <a:effectLst/>
                          <a:latin typeface="Times New Roman" charset="0"/>
                          <a:ea typeface="華康細黑體" charset="0"/>
                        </a:rPr>
                        <a:t>準備量分析</a:t>
                      </a:r>
                      <a:r>
                        <a:rPr kumimoji="1" lang="en-US" altLang="zh-TW" sz="1600" b="0" i="0" u="none" strike="noStrike" cap="none" normalizeH="0" baseline="0">
                          <a:ln>
                            <a:noFill/>
                          </a:ln>
                          <a:solidFill>
                            <a:srgbClr val="FF0000"/>
                          </a:solidFill>
                          <a:effectLst/>
                          <a:latin typeface="Times New Roman" charset="0"/>
                          <a:ea typeface="華康細黑體" charset="0"/>
                        </a:rPr>
                        <a:t>(Reserve Analysis)</a:t>
                      </a:r>
                      <a:endParaRPr kumimoji="1" lang="en-US" altLang="zh-TW" sz="16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版面配置區 1"/>
          <p:cNvSpPr>
            <a:spLocks noGrp="1"/>
          </p:cNvSpPr>
          <p:nvPr>
            <p:ph type="dt" sz="half" idx="10"/>
          </p:nvPr>
        </p:nvSpPr>
        <p:spPr/>
        <p:txBody>
          <a:bodyPr/>
          <a:lstStyle/>
          <a:p>
            <a:r>
              <a:rPr lang="zh-TW" altLang="en-US"/>
              <a:t>專案管理(第4版)</a:t>
            </a:r>
            <a:endParaRPr lang="en-US" altLang="zh-TW"/>
          </a:p>
        </p:txBody>
      </p:sp>
      <p:graphicFrame>
        <p:nvGraphicFramePr>
          <p:cNvPr id="82002" name="Group 82"/>
          <p:cNvGraphicFramePr>
            <a:graphicFrameLocks noGrp="1"/>
          </p:cNvGraphicFramePr>
          <p:nvPr/>
        </p:nvGraphicFramePr>
        <p:xfrm>
          <a:off x="250825" y="1773238"/>
          <a:ext cx="8642350" cy="2926080"/>
        </p:xfrm>
        <a:graphic>
          <a:graphicData uri="http://schemas.openxmlformats.org/drawingml/2006/table">
            <a:tbl>
              <a:tblPr/>
              <a:tblGrid>
                <a:gridCol w="1800225">
                  <a:extLst>
                    <a:ext uri="{9D8B030D-6E8A-4147-A177-3AD203B41FA5}">
                      <a16:colId xmlns:a16="http://schemas.microsoft.com/office/drawing/2014/main" val="20000"/>
                    </a:ext>
                  </a:extLst>
                </a:gridCol>
                <a:gridCol w="2520950">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2520950">
                  <a:extLst>
                    <a:ext uri="{9D8B030D-6E8A-4147-A177-3AD203B41FA5}">
                      <a16:colId xmlns:a16="http://schemas.microsoft.com/office/drawing/2014/main" val="20003"/>
                    </a:ext>
                  </a:extLst>
                </a:gridCol>
              </a:tblGrid>
              <a:tr h="180975">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Arial" charset="0"/>
                          <a:ea typeface="華康儷中黑" charset="0"/>
                          <a:cs typeface="Arial" charset="0"/>
                        </a:rPr>
                        <a:t>1</a:t>
                      </a:r>
                      <a:r>
                        <a:rPr kumimoji="1" lang="zh-TW" altLang="en-US" sz="1800" b="0" i="0" u="none" strike="noStrike" cap="none" normalizeH="0" baseline="0">
                          <a:ln>
                            <a:noFill/>
                          </a:ln>
                          <a:solidFill>
                            <a:schemeClr val="tx1"/>
                          </a:solidFill>
                          <a:effectLst/>
                          <a:latin typeface="Arial" charset="0"/>
                          <a:ea typeface="華康儷中黑" charset="0"/>
                          <a:cs typeface="Arial" charset="0"/>
                        </a:rPr>
                        <a:t>成本規劃管理</a:t>
                      </a:r>
                      <a:endParaRPr kumimoji="1" lang="zh-TW" altLang="en-US" sz="18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Arial" charset="0"/>
                          <a:ea typeface="華康儷中黑" charset="0"/>
                          <a:cs typeface="Arial" charset="0"/>
                        </a:rPr>
                        <a:t>2</a:t>
                      </a:r>
                      <a:r>
                        <a:rPr kumimoji="1" lang="zh-TW" altLang="en-US" sz="1800" b="0" i="0" u="none" strike="noStrike" cap="none" normalizeH="0" baseline="0">
                          <a:ln>
                            <a:noFill/>
                          </a:ln>
                          <a:solidFill>
                            <a:schemeClr val="tx1"/>
                          </a:solidFill>
                          <a:effectLst/>
                          <a:latin typeface="Arial" charset="0"/>
                          <a:ea typeface="華康儷中黑" charset="0"/>
                          <a:cs typeface="Arial" charset="0"/>
                        </a:rPr>
                        <a:t>估算成本</a:t>
                      </a:r>
                      <a:endParaRPr kumimoji="1" lang="zh-TW" altLang="en-US" sz="18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Arial" charset="0"/>
                          <a:ea typeface="華康儷中黑" charset="0"/>
                          <a:cs typeface="Arial" charset="0"/>
                        </a:rPr>
                        <a:t>3</a:t>
                      </a:r>
                      <a:r>
                        <a:rPr kumimoji="1" lang="zh-TW" altLang="en-US" sz="1800" b="0" i="0" u="none" strike="noStrike" cap="none" normalizeH="0" baseline="0">
                          <a:ln>
                            <a:noFill/>
                          </a:ln>
                          <a:solidFill>
                            <a:schemeClr val="tx1"/>
                          </a:solidFill>
                          <a:effectLst/>
                          <a:latin typeface="Arial" charset="0"/>
                          <a:ea typeface="華康儷中黑" charset="0"/>
                          <a:cs typeface="Arial" charset="0"/>
                        </a:rPr>
                        <a:t>發展預算</a:t>
                      </a:r>
                      <a:endParaRPr kumimoji="1" lang="zh-TW" altLang="en-US" sz="18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Arial" charset="0"/>
                          <a:ea typeface="華康儷中黑" charset="0"/>
                          <a:cs typeface="Arial" charset="0"/>
                        </a:rPr>
                        <a:t>4</a:t>
                      </a:r>
                      <a:r>
                        <a:rPr kumimoji="1" lang="zh-TW" altLang="en-US" sz="1800" b="0" i="0" u="none" strike="noStrike" cap="none" normalizeH="0" baseline="0">
                          <a:ln>
                            <a:noFill/>
                          </a:ln>
                          <a:solidFill>
                            <a:schemeClr val="tx1"/>
                          </a:solidFill>
                          <a:effectLst/>
                          <a:latin typeface="Arial" charset="0"/>
                          <a:ea typeface="華康儷中黑" charset="0"/>
                          <a:cs typeface="Arial" charset="0"/>
                        </a:rPr>
                        <a:t>控制成本</a:t>
                      </a:r>
                      <a:endParaRPr kumimoji="1" lang="zh-TW" altLang="en-US" sz="1800" b="0" i="0" u="none" strike="noStrike" cap="none" normalizeH="0" baseline="0">
                        <a:ln>
                          <a:noFill/>
                        </a:ln>
                        <a:solidFill>
                          <a:schemeClr val="tx1"/>
                        </a:solidFill>
                        <a:effectLst/>
                        <a:latin typeface="Arial" charset="0"/>
                        <a:ea typeface="新細明體" charset="-12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0"/>
                  </a:ext>
                </a:extLst>
              </a:tr>
              <a:tr h="947738">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800" b="0" i="0" u="sng" strike="noStrike" cap="none" normalizeH="0" baseline="0">
                          <a:ln>
                            <a:noFill/>
                          </a:ln>
                          <a:solidFill>
                            <a:schemeClr val="tx1"/>
                          </a:solidFill>
                          <a:effectLst/>
                          <a:latin typeface="Arial" charset="0"/>
                          <a:ea typeface="華康儷中黑" charset="0"/>
                          <a:cs typeface="Arial" charset="0"/>
                        </a:rPr>
                        <a:t>產出</a:t>
                      </a:r>
                      <a:endParaRPr kumimoji="1" lang="zh-TW" altLang="en-US" sz="18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cs typeface="Times New Roman" charset="0"/>
                        </a:rPr>
                        <a:t>1.</a:t>
                      </a:r>
                      <a:r>
                        <a:rPr kumimoji="1" lang="zh-TW" altLang="en-US" sz="1800" b="0" i="0" u="none" strike="noStrike" cap="none" normalizeH="0" baseline="0">
                          <a:ln>
                            <a:noFill/>
                          </a:ln>
                          <a:solidFill>
                            <a:schemeClr val="tx1"/>
                          </a:solidFill>
                          <a:effectLst/>
                          <a:latin typeface="Arial" charset="0"/>
                          <a:ea typeface="華康儷中黑" charset="0"/>
                          <a:cs typeface="Arial" charset="0"/>
                        </a:rPr>
                        <a:t>成本管理計畫</a:t>
                      </a:r>
                      <a:endParaRPr kumimoji="1" lang="zh-TW" altLang="en-US" sz="18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800" b="0" i="0" u="sng" strike="noStrike" cap="none" normalizeH="0" baseline="0">
                          <a:ln>
                            <a:noFill/>
                          </a:ln>
                          <a:solidFill>
                            <a:schemeClr val="tx1"/>
                          </a:solidFill>
                          <a:effectLst/>
                          <a:latin typeface="Arial" charset="0"/>
                          <a:ea typeface="華康儷中黑" charset="0"/>
                          <a:cs typeface="Arial" charset="0"/>
                        </a:rPr>
                        <a:t>產出</a:t>
                      </a:r>
                      <a:endParaRPr kumimoji="1" lang="zh-TW" altLang="en-US" sz="18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cs typeface="Times New Roman" charset="0"/>
                        </a:rPr>
                        <a:t>1.</a:t>
                      </a:r>
                      <a:r>
                        <a:rPr kumimoji="1" lang="zh-TW" altLang="en-US" sz="1800" b="0" i="0" u="none" strike="noStrike" cap="none" normalizeH="0" baseline="0">
                          <a:ln>
                            <a:noFill/>
                          </a:ln>
                          <a:solidFill>
                            <a:schemeClr val="tx1"/>
                          </a:solidFill>
                          <a:effectLst/>
                          <a:latin typeface="Arial" charset="0"/>
                          <a:ea typeface="華康儷中黑" charset="0"/>
                          <a:cs typeface="Arial" charset="0"/>
                        </a:rPr>
                        <a:t>活動成本估算</a:t>
                      </a:r>
                      <a:endParaRPr kumimoji="1" lang="zh-TW" altLang="en-US" sz="18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rPr>
                        <a:t>2.</a:t>
                      </a:r>
                      <a:r>
                        <a:rPr kumimoji="1" lang="zh-TW" altLang="en-US" sz="1800" b="0" i="0" u="none" strike="noStrike" cap="none" normalizeH="0" baseline="0">
                          <a:ln>
                            <a:noFill/>
                          </a:ln>
                          <a:solidFill>
                            <a:srgbClr val="FF0000"/>
                          </a:solidFill>
                          <a:effectLst/>
                          <a:latin typeface="Arial" charset="0"/>
                          <a:ea typeface="華康儷中黑" charset="0"/>
                        </a:rPr>
                        <a:t>估算基礎</a:t>
                      </a:r>
                      <a:r>
                        <a:rPr kumimoji="1" lang="en-US" altLang="zh-TW" sz="1800" b="0" i="0" u="none" strike="noStrike" cap="none" normalizeH="0" baseline="0">
                          <a:ln>
                            <a:noFill/>
                          </a:ln>
                          <a:solidFill>
                            <a:srgbClr val="FF0000"/>
                          </a:solidFill>
                          <a:effectLst/>
                          <a:latin typeface="Times New Roman" charset="0"/>
                          <a:ea typeface="華康儷中黑" charset="0"/>
                        </a:rPr>
                        <a:t>(Basis of Estimates)</a:t>
                      </a:r>
                      <a:endParaRPr kumimoji="1" lang="en-US" altLang="zh-TW" sz="18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rPr>
                        <a:t>3.</a:t>
                      </a:r>
                      <a:r>
                        <a:rPr kumimoji="1" lang="zh-TW" altLang="en-US" sz="1800" b="0" i="0" u="none" strike="noStrike" cap="none" normalizeH="0" baseline="0">
                          <a:ln>
                            <a:noFill/>
                          </a:ln>
                          <a:solidFill>
                            <a:schemeClr val="tx1"/>
                          </a:solidFill>
                          <a:effectLst/>
                          <a:latin typeface="Arial" charset="0"/>
                          <a:ea typeface="華康儷中黑" charset="0"/>
                        </a:rPr>
                        <a:t>專案文件更新</a:t>
                      </a:r>
                      <a:endParaRPr kumimoji="1" lang="zh-TW" altLang="en-US" sz="18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800" b="0" i="0" u="sng" strike="noStrike" cap="none" normalizeH="0" baseline="0">
                          <a:ln>
                            <a:noFill/>
                          </a:ln>
                          <a:solidFill>
                            <a:schemeClr val="tx1"/>
                          </a:solidFill>
                          <a:effectLst/>
                          <a:latin typeface="Arial" charset="0"/>
                          <a:ea typeface="華康儷中黑" charset="0"/>
                          <a:cs typeface="Arial" charset="0"/>
                        </a:rPr>
                        <a:t>產出</a:t>
                      </a:r>
                      <a:endParaRPr kumimoji="1" lang="zh-TW" altLang="en-US" sz="18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cs typeface="Times New Roman" charset="0"/>
                        </a:rPr>
                        <a:t>1.</a:t>
                      </a:r>
                      <a:r>
                        <a:rPr kumimoji="1" lang="zh-TW" altLang="en-US" sz="1800" b="0" i="0" u="none" strike="noStrike" cap="none" normalizeH="0" baseline="0">
                          <a:ln>
                            <a:noFill/>
                          </a:ln>
                          <a:solidFill>
                            <a:schemeClr val="tx1"/>
                          </a:solidFill>
                          <a:effectLst/>
                          <a:latin typeface="Arial" charset="0"/>
                          <a:ea typeface="華康儷中黑" charset="0"/>
                          <a:cs typeface="Arial" charset="0"/>
                        </a:rPr>
                        <a:t>成本基準</a:t>
                      </a:r>
                      <a:endParaRPr kumimoji="1" lang="zh-TW" altLang="en-US" sz="18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rPr>
                        <a:t>2.</a:t>
                      </a:r>
                      <a:r>
                        <a:rPr kumimoji="1" lang="zh-TW" altLang="en-US" sz="1800" b="0" i="0" u="none" strike="noStrike" cap="none" normalizeH="0" baseline="0">
                          <a:ln>
                            <a:noFill/>
                          </a:ln>
                          <a:solidFill>
                            <a:schemeClr val="tx1"/>
                          </a:solidFill>
                          <a:effectLst/>
                          <a:latin typeface="Arial" charset="0"/>
                          <a:ea typeface="華康儷中黑" charset="0"/>
                        </a:rPr>
                        <a:t>專案資金需求</a:t>
                      </a:r>
                      <a:endParaRPr kumimoji="1" lang="zh-TW" altLang="en-US" sz="18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rPr>
                        <a:t>3.</a:t>
                      </a:r>
                      <a:r>
                        <a:rPr kumimoji="1" lang="zh-TW" altLang="en-US" sz="1800" b="0" i="0" u="none" strike="noStrike" cap="none" normalizeH="0" baseline="0">
                          <a:ln>
                            <a:noFill/>
                          </a:ln>
                          <a:solidFill>
                            <a:schemeClr val="tx1"/>
                          </a:solidFill>
                          <a:effectLst/>
                          <a:latin typeface="Arial" charset="0"/>
                          <a:ea typeface="華康儷中黑" charset="0"/>
                        </a:rPr>
                        <a:t>專案文件更新</a:t>
                      </a:r>
                      <a:endParaRPr kumimoji="1" lang="zh-TW" altLang="en-US" sz="18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tabLst>
                          <a:tab pos="180975" algn="l"/>
                        </a:tabLst>
                        <a:defRPr kumimoji="1" sz="2600">
                          <a:solidFill>
                            <a:schemeClr val="tx2"/>
                          </a:solidFill>
                          <a:latin typeface="Arial" charset="0"/>
                          <a:ea typeface="新細明體" charset="-120"/>
                        </a:defRPr>
                      </a:lvl1pPr>
                      <a:lvl2pPr>
                        <a:spcBef>
                          <a:spcPct val="20000"/>
                        </a:spcBef>
                        <a:buClr>
                          <a:schemeClr val="accent1"/>
                        </a:buClr>
                        <a:buSzPct val="75000"/>
                        <a:buFont typeface="Wingdings" charset="2"/>
                        <a:tabLst>
                          <a:tab pos="180975" algn="l"/>
                        </a:tabLst>
                        <a:defRPr kumimoji="1" sz="2400">
                          <a:solidFill>
                            <a:schemeClr val="tx2"/>
                          </a:solidFill>
                          <a:latin typeface="Arial" charset="0"/>
                          <a:ea typeface="新細明體" charset="-120"/>
                        </a:defRPr>
                      </a:lvl2pPr>
                      <a:lvl3pPr>
                        <a:spcBef>
                          <a:spcPct val="20000"/>
                        </a:spcBef>
                        <a:buClr>
                          <a:schemeClr val="accent2"/>
                        </a:buClr>
                        <a:tabLst>
                          <a:tab pos="180975" algn="l"/>
                        </a:tabLst>
                        <a:defRPr kumimoji="1" sz="2000">
                          <a:solidFill>
                            <a:schemeClr val="tx2"/>
                          </a:solidFill>
                          <a:latin typeface="Arial" charset="0"/>
                          <a:ea typeface="新細明體" charset="-120"/>
                        </a:defRPr>
                      </a:lvl3pPr>
                      <a:lvl4pPr>
                        <a:spcBef>
                          <a:spcPct val="20000"/>
                        </a:spcBef>
                        <a:buClr>
                          <a:schemeClr val="tx1"/>
                        </a:buClr>
                        <a:tabLst>
                          <a:tab pos="180975" algn="l"/>
                        </a:tabLst>
                        <a:defRPr kumimoji="1">
                          <a:solidFill>
                            <a:schemeClr val="tx2"/>
                          </a:solidFill>
                          <a:latin typeface="Arial" charset="0"/>
                          <a:ea typeface="新細明體" charset="-120"/>
                        </a:defRPr>
                      </a:lvl4pPr>
                      <a:lvl5pPr>
                        <a:spcBef>
                          <a:spcPct val="20000"/>
                        </a:spcBef>
                        <a:tabLst>
                          <a:tab pos="180975" algn="l"/>
                        </a:tabLst>
                        <a:defRPr kumimoji="1">
                          <a:solidFill>
                            <a:schemeClr val="tx2"/>
                          </a:solidFill>
                          <a:latin typeface="Arial" charset="0"/>
                          <a:ea typeface="新細明體" charset="-120"/>
                        </a:defRPr>
                      </a:lvl5pPr>
                      <a:lvl6pPr fontAlgn="base">
                        <a:spcBef>
                          <a:spcPct val="20000"/>
                        </a:spcBef>
                        <a:spcAft>
                          <a:spcPct val="0"/>
                        </a:spcAft>
                        <a:tabLst>
                          <a:tab pos="180975" algn="l"/>
                        </a:tabLst>
                        <a:defRPr kumimoji="1">
                          <a:solidFill>
                            <a:schemeClr val="tx2"/>
                          </a:solidFill>
                          <a:latin typeface="Arial" charset="0"/>
                          <a:ea typeface="新細明體" charset="-120"/>
                        </a:defRPr>
                      </a:lvl6pPr>
                      <a:lvl7pPr fontAlgn="base">
                        <a:spcBef>
                          <a:spcPct val="20000"/>
                        </a:spcBef>
                        <a:spcAft>
                          <a:spcPct val="0"/>
                        </a:spcAft>
                        <a:tabLst>
                          <a:tab pos="180975" algn="l"/>
                        </a:tabLst>
                        <a:defRPr kumimoji="1">
                          <a:solidFill>
                            <a:schemeClr val="tx2"/>
                          </a:solidFill>
                          <a:latin typeface="Arial" charset="0"/>
                          <a:ea typeface="新細明體" charset="-120"/>
                        </a:defRPr>
                      </a:lvl7pPr>
                      <a:lvl8pPr fontAlgn="base">
                        <a:spcBef>
                          <a:spcPct val="20000"/>
                        </a:spcBef>
                        <a:spcAft>
                          <a:spcPct val="0"/>
                        </a:spcAft>
                        <a:tabLst>
                          <a:tab pos="180975" algn="l"/>
                        </a:tabLst>
                        <a:defRPr kumimoji="1">
                          <a:solidFill>
                            <a:schemeClr val="tx2"/>
                          </a:solidFill>
                          <a:latin typeface="Arial" charset="0"/>
                          <a:ea typeface="新細明體" charset="-120"/>
                        </a:defRPr>
                      </a:lvl8pPr>
                      <a:lvl9pPr fontAlgn="base">
                        <a:spcBef>
                          <a:spcPct val="20000"/>
                        </a:spcBef>
                        <a:spcAft>
                          <a:spcPct val="0"/>
                        </a:spcAft>
                        <a:tabLst>
                          <a:tab pos="180975" algn="l"/>
                        </a:tabLst>
                        <a:defRPr kumimoji="1">
                          <a:solidFill>
                            <a:schemeClr val="tx2"/>
                          </a:solidFill>
                          <a:latin typeface="Arial" charset="0"/>
                          <a:ea typeface="新細明體"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tab pos="180975" algn="l"/>
                        </a:tabLst>
                      </a:pPr>
                      <a:r>
                        <a:rPr kumimoji="1" lang="zh-TW" altLang="en-US" sz="1800" b="0" i="0" u="sng" strike="noStrike" cap="none" normalizeH="0" baseline="0">
                          <a:ln>
                            <a:noFill/>
                          </a:ln>
                          <a:solidFill>
                            <a:schemeClr val="tx1"/>
                          </a:solidFill>
                          <a:effectLst/>
                          <a:latin typeface="Arial" charset="0"/>
                          <a:ea typeface="華康儷中黑" charset="0"/>
                          <a:cs typeface="Arial" charset="0"/>
                        </a:rPr>
                        <a:t>產出</a:t>
                      </a:r>
                      <a:endParaRPr kumimoji="1" lang="zh-TW" altLang="en-US" sz="18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cs typeface="Times New Roman" charset="0"/>
                        </a:rPr>
                        <a:t>1.</a:t>
                      </a:r>
                      <a:r>
                        <a:rPr kumimoji="1" lang="zh-TW" altLang="en-US" sz="1800" b="0" i="0" u="none" strike="noStrike" cap="none" normalizeH="0" baseline="0">
                          <a:ln>
                            <a:noFill/>
                          </a:ln>
                          <a:solidFill>
                            <a:srgbClr val="FF0000"/>
                          </a:solidFill>
                          <a:effectLst/>
                          <a:latin typeface="Arial" charset="0"/>
                          <a:ea typeface="華康儷中黑" charset="0"/>
                          <a:cs typeface="Arial" charset="0"/>
                        </a:rPr>
                        <a:t>工作績效資訊</a:t>
                      </a:r>
                      <a:r>
                        <a:rPr kumimoji="1" lang="en-US" altLang="zh-TW" sz="1800" b="0" i="0" u="none" strike="noStrike" cap="none" normalizeH="0" baseline="0">
                          <a:ln>
                            <a:noFill/>
                          </a:ln>
                          <a:solidFill>
                            <a:srgbClr val="FF0000"/>
                          </a:solidFill>
                          <a:effectLst/>
                          <a:latin typeface="Times New Roman" charset="0"/>
                          <a:ea typeface="華康儷中黑" charset="0"/>
                          <a:cs typeface="Times New Roman" charset="0"/>
                        </a:rPr>
                        <a:t>(Work Performance Information)</a:t>
                      </a:r>
                      <a:endParaRPr kumimoji="1" lang="en-US" altLang="zh-TW" sz="1800" b="0" i="0" u="none" strike="noStrike" cap="none" normalizeH="0" baseline="0">
                        <a:ln>
                          <a:noFill/>
                        </a:ln>
                        <a:solidFill>
                          <a:schemeClr val="tx1"/>
                        </a:solidFill>
                        <a:effectLst/>
                        <a:latin typeface="Arial" charset="0"/>
                        <a:ea typeface="華康儷中黑"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cs typeface="Arial" charset="0"/>
                        </a:rPr>
                        <a:t>2.</a:t>
                      </a:r>
                      <a:r>
                        <a:rPr kumimoji="1" lang="zh-TW" altLang="en-US" sz="1800" b="0" i="0" u="none" strike="noStrike" cap="none" normalizeH="0" baseline="0">
                          <a:ln>
                            <a:noFill/>
                          </a:ln>
                          <a:solidFill>
                            <a:schemeClr val="tx1"/>
                          </a:solidFill>
                          <a:effectLst/>
                          <a:latin typeface="Arial" charset="0"/>
                          <a:ea typeface="華康儷中黑" charset="0"/>
                        </a:rPr>
                        <a:t>成本預測</a:t>
                      </a:r>
                      <a:r>
                        <a:rPr kumimoji="1" lang="en-US" altLang="zh-TW" sz="1800" b="0" i="0" u="none" strike="noStrike" cap="none" normalizeH="0" baseline="0">
                          <a:ln>
                            <a:noFill/>
                          </a:ln>
                          <a:solidFill>
                            <a:schemeClr val="tx1"/>
                          </a:solidFill>
                          <a:effectLst/>
                          <a:latin typeface="Times New Roman" charset="0"/>
                          <a:ea typeface="華康儷中黑" charset="0"/>
                        </a:rPr>
                        <a:t>(</a:t>
                      </a:r>
                      <a:r>
                        <a:rPr kumimoji="1" lang="zh-TW" altLang="en-US" sz="1800" b="0" i="0" u="none" strike="noStrike" cap="none" normalizeH="0" baseline="0">
                          <a:ln>
                            <a:noFill/>
                          </a:ln>
                          <a:solidFill>
                            <a:schemeClr val="tx1"/>
                          </a:solidFill>
                          <a:effectLst/>
                          <a:latin typeface="Arial" charset="0"/>
                          <a:ea typeface="華康儷中黑" charset="0"/>
                        </a:rPr>
                        <a:t>預算預測</a:t>
                      </a:r>
                      <a:r>
                        <a:rPr kumimoji="1" lang="en-US" altLang="zh-TW" sz="1800" b="0" i="0" u="none" strike="noStrike" cap="none" normalizeH="0" baseline="0">
                          <a:ln>
                            <a:noFill/>
                          </a:ln>
                          <a:solidFill>
                            <a:schemeClr val="tx1"/>
                          </a:solidFill>
                          <a:effectLst/>
                          <a:latin typeface="Times New Roman" charset="0"/>
                          <a:ea typeface="華康儷中黑" charset="0"/>
                        </a:rPr>
                        <a:t>)</a:t>
                      </a:r>
                      <a:endParaRPr kumimoji="1" lang="en-US" altLang="zh-TW" sz="18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rPr>
                        <a:t>3.</a:t>
                      </a:r>
                      <a:r>
                        <a:rPr kumimoji="1" lang="zh-TW" altLang="en-US" sz="1800" b="0" i="0" u="none" strike="noStrike" cap="none" normalizeH="0" baseline="0">
                          <a:ln>
                            <a:noFill/>
                          </a:ln>
                          <a:solidFill>
                            <a:schemeClr val="tx1"/>
                          </a:solidFill>
                          <a:effectLst/>
                          <a:latin typeface="Arial" charset="0"/>
                          <a:ea typeface="華康儷中黑" charset="0"/>
                        </a:rPr>
                        <a:t>變更請求</a:t>
                      </a:r>
                      <a:endParaRPr kumimoji="1" lang="zh-TW" altLang="en-US" sz="18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rPr>
                        <a:t>4.</a:t>
                      </a:r>
                      <a:r>
                        <a:rPr kumimoji="1" lang="zh-TW" altLang="en-US" sz="1800" b="0" i="0" u="none" strike="noStrike" cap="none" normalizeH="0" baseline="0">
                          <a:ln>
                            <a:noFill/>
                          </a:ln>
                          <a:solidFill>
                            <a:schemeClr val="tx1"/>
                          </a:solidFill>
                          <a:effectLst/>
                          <a:latin typeface="Arial" charset="0"/>
                          <a:ea typeface="華康儷中黑" charset="0"/>
                        </a:rPr>
                        <a:t>專案管理計畫更新</a:t>
                      </a:r>
                      <a:endParaRPr kumimoji="1" lang="zh-TW" altLang="en-US" sz="18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rPr>
                        <a:t>5.</a:t>
                      </a:r>
                      <a:r>
                        <a:rPr kumimoji="1" lang="zh-TW" altLang="en-US" sz="1800" b="0" i="0" u="none" strike="noStrike" cap="none" normalizeH="0" baseline="0">
                          <a:ln>
                            <a:noFill/>
                          </a:ln>
                          <a:solidFill>
                            <a:schemeClr val="tx1"/>
                          </a:solidFill>
                          <a:effectLst/>
                          <a:latin typeface="Arial" charset="0"/>
                          <a:ea typeface="華康儷中黑" charset="0"/>
                        </a:rPr>
                        <a:t>專案文件更新</a:t>
                      </a:r>
                      <a:endParaRPr kumimoji="1" lang="zh-TW" altLang="en-US" sz="1800" b="0" i="0" u="none" strike="noStrike" cap="none" normalizeH="0" baseline="0">
                        <a:ln>
                          <a:noFill/>
                        </a:ln>
                        <a:solidFill>
                          <a:schemeClr val="tx1"/>
                        </a:solidFill>
                        <a:effectLst/>
                        <a:latin typeface="Arial" charset="0"/>
                        <a:ea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tab pos="180975" algn="l"/>
                        </a:tabLst>
                      </a:pPr>
                      <a:r>
                        <a:rPr kumimoji="1" lang="en-US" altLang="zh-TW" sz="1800" b="0" i="0" u="none" strike="noStrike" cap="none" normalizeH="0" baseline="0">
                          <a:ln>
                            <a:noFill/>
                          </a:ln>
                          <a:solidFill>
                            <a:schemeClr val="tx1"/>
                          </a:solidFill>
                          <a:effectLst/>
                          <a:latin typeface="Times New Roman" charset="0"/>
                          <a:ea typeface="華康儷中黑" charset="0"/>
                        </a:rPr>
                        <a:t>6.</a:t>
                      </a:r>
                      <a:r>
                        <a:rPr kumimoji="1" lang="zh-TW" altLang="en-US" sz="1800" b="0" i="0" u="none" strike="noStrike" cap="none" normalizeH="0" baseline="0">
                          <a:ln>
                            <a:noFill/>
                          </a:ln>
                          <a:solidFill>
                            <a:schemeClr val="tx1"/>
                          </a:solidFill>
                          <a:effectLst/>
                          <a:latin typeface="Arial" charset="0"/>
                          <a:ea typeface="華康儷中黑" charset="0"/>
                        </a:rPr>
                        <a:t>組織流程資產更新</a:t>
                      </a:r>
                      <a:endParaRPr kumimoji="1" lang="zh-TW" altLang="en-US" sz="1800" b="0" i="0" u="none" strike="noStrike" cap="none" normalizeH="0" baseline="0">
                        <a:ln>
                          <a:noFill/>
                        </a:ln>
                        <a:solidFill>
                          <a:schemeClr val="tx1"/>
                        </a:solidFill>
                        <a:effectLst/>
                        <a:latin typeface="Arial" charset="0"/>
                        <a:ea typeface="新細明體"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54274" name="Rectangle 2"/>
          <p:cNvSpPr>
            <a:spLocks noGrp="1" noChangeArrowheads="1"/>
          </p:cNvSpPr>
          <p:nvPr>
            <p:ph type="title"/>
          </p:nvPr>
        </p:nvSpPr>
        <p:spPr/>
        <p:txBody>
          <a:bodyPr/>
          <a:lstStyle/>
          <a:p>
            <a:r>
              <a:rPr lang="zh-TW" altLang="en-US"/>
              <a:t>專案管理金三角第二要素</a:t>
            </a:r>
            <a:r>
              <a:rPr lang="en-US" altLang="zh-TW"/>
              <a:t>-</a:t>
            </a:r>
            <a:br>
              <a:rPr lang="en-US" altLang="zh-TW"/>
            </a:br>
            <a:r>
              <a:rPr lang="zh-TW" altLang="en-US"/>
              <a:t>成本 </a:t>
            </a:r>
          </a:p>
        </p:txBody>
      </p:sp>
      <p:sp>
        <p:nvSpPr>
          <p:cNvPr id="54275" name="Rectangle 3"/>
          <p:cNvSpPr>
            <a:spLocks noGrp="1" noChangeArrowheads="1"/>
          </p:cNvSpPr>
          <p:nvPr>
            <p:ph type="body" idx="1"/>
          </p:nvPr>
        </p:nvSpPr>
        <p:spPr/>
        <p:txBody>
          <a:bodyPr/>
          <a:lstStyle/>
          <a:p>
            <a:pPr>
              <a:lnSpc>
                <a:spcPct val="90000"/>
              </a:lnSpc>
            </a:pPr>
            <a:r>
              <a:rPr lang="zh-TW" altLang="en-US"/>
              <a:t>大部份專案的基本目的不是為了賺錢，就是為了省錢，這也是為什麼專案必須財務標準來衡量成效的原因</a:t>
            </a:r>
          </a:p>
          <a:p>
            <a:pPr>
              <a:lnSpc>
                <a:spcPct val="90000"/>
              </a:lnSpc>
            </a:pPr>
            <a:r>
              <a:rPr lang="zh-TW" altLang="en-US"/>
              <a:t>所有專案的四大限制：</a:t>
            </a:r>
            <a:r>
              <a:rPr lang="zh-TW" altLang="en-US">
                <a:solidFill>
                  <a:srgbClr val="FF00FF"/>
                </a:solidFill>
              </a:rPr>
              <a:t>績效</a:t>
            </a:r>
            <a:r>
              <a:rPr lang="zh-TW" altLang="en-US"/>
              <a:t>、</a:t>
            </a:r>
            <a:r>
              <a:rPr lang="zh-TW" altLang="en-US">
                <a:solidFill>
                  <a:srgbClr val="FF00FF"/>
                </a:solidFill>
              </a:rPr>
              <a:t>成本</a:t>
            </a:r>
            <a:r>
              <a:rPr lang="zh-TW" altLang="en-US"/>
              <a:t>、</a:t>
            </a:r>
            <a:r>
              <a:rPr lang="zh-TW" altLang="en-US">
                <a:solidFill>
                  <a:srgbClr val="FF00FF"/>
                </a:solidFill>
              </a:rPr>
              <a:t>時間</a:t>
            </a:r>
            <a:r>
              <a:rPr lang="zh-TW" altLang="en-US"/>
              <a:t>、</a:t>
            </a:r>
            <a:r>
              <a:rPr lang="zh-TW" altLang="en-US">
                <a:solidFill>
                  <a:srgbClr val="FF00FF"/>
                </a:solidFill>
              </a:rPr>
              <a:t>範疇</a:t>
            </a:r>
            <a:endParaRPr lang="zh-TW" altLang="en-US"/>
          </a:p>
          <a:p>
            <a:pPr>
              <a:lnSpc>
                <a:spcPct val="90000"/>
              </a:lnSpc>
            </a:pPr>
            <a:r>
              <a:rPr lang="zh-TW" altLang="en-US"/>
              <a:t>為瞭解專案實際進行的狀況，企業必須知道這四大限制各有何價值。其中最容易瞭解的是「</a:t>
            </a:r>
            <a:r>
              <a:rPr lang="zh-TW" altLang="en-US">
                <a:solidFill>
                  <a:srgbClr val="FF00FF"/>
                </a:solidFill>
              </a:rPr>
              <a:t>成本</a:t>
            </a:r>
            <a:r>
              <a:rPr lang="zh-TW" altLang="en-US"/>
              <a:t>」，它包括</a:t>
            </a:r>
            <a:r>
              <a:rPr lang="zh-TW" altLang="en-US">
                <a:solidFill>
                  <a:srgbClr val="FF00FF"/>
                </a:solidFill>
              </a:rPr>
              <a:t>人力</a:t>
            </a:r>
            <a:r>
              <a:rPr lang="zh-TW" altLang="en-US"/>
              <a:t>、</a:t>
            </a:r>
            <a:r>
              <a:rPr lang="zh-TW" altLang="en-US">
                <a:solidFill>
                  <a:srgbClr val="FF00FF"/>
                </a:solidFill>
              </a:rPr>
              <a:t>材料</a:t>
            </a:r>
            <a:r>
              <a:rPr lang="zh-TW" altLang="en-US"/>
              <a:t>與</a:t>
            </a:r>
            <a:r>
              <a:rPr lang="zh-TW" altLang="en-US">
                <a:solidFill>
                  <a:srgbClr val="FF00FF"/>
                </a:solidFill>
              </a:rPr>
              <a:t>資本設備</a:t>
            </a:r>
            <a:r>
              <a:rPr lang="zh-TW" altLang="en-US"/>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r>
              <a:rPr lang="zh-TW" altLang="en-US"/>
              <a:t>專案管理(第4版)</a:t>
            </a:r>
            <a:endParaRPr lang="en-US" altLang="zh-TW"/>
          </a:p>
        </p:txBody>
      </p:sp>
      <p:sp>
        <p:nvSpPr>
          <p:cNvPr id="55298" name="Rectangle 2"/>
          <p:cNvSpPr>
            <a:spLocks noGrp="1" noChangeArrowheads="1"/>
          </p:cNvSpPr>
          <p:nvPr>
            <p:ph type="title"/>
          </p:nvPr>
        </p:nvSpPr>
        <p:spPr/>
        <p:txBody>
          <a:bodyPr/>
          <a:lstStyle/>
          <a:p>
            <a:r>
              <a:rPr lang="zh-TW" altLang="en-US"/>
              <a:t>成本管理計畫內容 </a:t>
            </a:r>
          </a:p>
        </p:txBody>
      </p:sp>
      <p:sp>
        <p:nvSpPr>
          <p:cNvPr id="55299" name="Rectangle 3"/>
          <p:cNvSpPr>
            <a:spLocks noGrp="1" noChangeArrowheads="1"/>
          </p:cNvSpPr>
          <p:nvPr>
            <p:ph type="body" idx="1"/>
          </p:nvPr>
        </p:nvSpPr>
        <p:spPr>
          <a:xfrm>
            <a:off x="1524000" y="1556792"/>
            <a:ext cx="7010400" cy="4114800"/>
          </a:xfrm>
        </p:spPr>
        <p:txBody>
          <a:bodyPr/>
          <a:lstStyle/>
          <a:p>
            <a:r>
              <a:rPr lang="zh-TW" altLang="en-US" sz="2600" dirty="0"/>
              <a:t>精確程度 </a:t>
            </a:r>
            <a:r>
              <a:rPr lang="en-US" altLang="zh-TW" sz="2600" dirty="0"/>
              <a:t>(</a:t>
            </a:r>
            <a:r>
              <a:rPr lang="zh-TW" altLang="en-US" sz="2600" dirty="0"/>
              <a:t>小數點以下一位，還是兩位等等</a:t>
            </a:r>
            <a:r>
              <a:rPr lang="en-US" altLang="zh-TW" sz="2600" dirty="0"/>
              <a:t>)</a:t>
            </a:r>
          </a:p>
          <a:p>
            <a:r>
              <a:rPr lang="zh-TW" altLang="en-US" sz="2600" dirty="0"/>
              <a:t>資源衡量單位，例如人工小時、薪資、日薪等等</a:t>
            </a:r>
          </a:p>
          <a:p>
            <a:r>
              <a:rPr lang="zh-TW" altLang="en-US" sz="2600" dirty="0"/>
              <a:t>使工作分解結構</a:t>
            </a:r>
            <a:r>
              <a:rPr lang="en-US" altLang="zh-TW" sz="2600" dirty="0"/>
              <a:t>(WBS)</a:t>
            </a:r>
            <a:r>
              <a:rPr lang="zh-TW" altLang="en-US" sz="2600" dirty="0"/>
              <a:t>要件的成本估計能直接連結到會計帳。因此，工作分解結構</a:t>
            </a:r>
            <a:r>
              <a:rPr lang="en-US" altLang="zh-TW" sz="2600" dirty="0"/>
              <a:t>(WBS)</a:t>
            </a:r>
            <a:r>
              <a:rPr lang="zh-TW" altLang="en-US" sz="2600" dirty="0"/>
              <a:t>是決定正確成本估計的關鍵。</a:t>
            </a:r>
          </a:p>
          <a:p>
            <a:r>
              <a:rPr lang="zh-TW" altLang="en-US" sz="2600" dirty="0"/>
              <a:t>實獲值</a:t>
            </a:r>
            <a:endParaRPr lang="en-US" altLang="zh-TW" sz="2600" dirty="0"/>
          </a:p>
          <a:p>
            <a:r>
              <a:rPr lang="zh-TW" altLang="en-US" sz="2600" dirty="0"/>
              <a:t>報告格式</a:t>
            </a:r>
          </a:p>
          <a:p>
            <a:r>
              <a:rPr lang="zh-TW" altLang="en-US" sz="2600" dirty="0"/>
              <a:t>流程描述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40" y="190500"/>
            <a:ext cx="9053194" cy="5758780"/>
          </a:xfrm>
        </p:spPr>
      </p:pic>
      <p:sp>
        <p:nvSpPr>
          <p:cNvPr id="4" name="日期版面配置區 3"/>
          <p:cNvSpPr>
            <a:spLocks noGrp="1"/>
          </p:cNvSpPr>
          <p:nvPr>
            <p:ph type="dt" sz="half" idx="10"/>
          </p:nvPr>
        </p:nvSpPr>
        <p:spPr/>
        <p:txBody>
          <a:bodyPr/>
          <a:lstStyle/>
          <a:p>
            <a:r>
              <a:rPr lang="zh-TW" altLang="en-US"/>
              <a:t>專案管理(第4版)</a:t>
            </a:r>
            <a:endParaRPr lang="en-US" altLang="zh-TW"/>
          </a:p>
        </p:txBody>
      </p:sp>
    </p:spTree>
    <p:extLst>
      <p:ext uri="{BB962C8B-B14F-4D97-AF65-F5344CB8AC3E}">
        <p14:creationId xmlns:p14="http://schemas.microsoft.com/office/powerpoint/2010/main" val="21212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8E7DE-B804-0A4F-9551-7F5B11CFF660}"/>
              </a:ext>
            </a:extLst>
          </p:cNvPr>
          <p:cNvSpPr>
            <a:spLocks noGrp="1"/>
          </p:cNvSpPr>
          <p:nvPr>
            <p:ph type="title"/>
          </p:nvPr>
        </p:nvSpPr>
        <p:spPr/>
        <p:txBody>
          <a:bodyPr/>
          <a:lstStyle/>
          <a:p>
            <a:endParaRPr kumimoji="1" lang="zh-TW" altLang="en-US"/>
          </a:p>
        </p:txBody>
      </p:sp>
      <p:pic>
        <p:nvPicPr>
          <p:cNvPr id="6" name="內容版面配置區 5">
            <a:extLst>
              <a:ext uri="{FF2B5EF4-FFF2-40B4-BE49-F238E27FC236}">
                <a16:creationId xmlns:a16="http://schemas.microsoft.com/office/drawing/2014/main" id="{3136694F-76F7-1143-B66D-C6F2269DF1A1}"/>
              </a:ext>
            </a:extLst>
          </p:cNvPr>
          <p:cNvPicPr>
            <a:picLocks noGrp="1" noChangeAspect="1"/>
          </p:cNvPicPr>
          <p:nvPr>
            <p:ph idx="1"/>
          </p:nvPr>
        </p:nvPicPr>
        <p:blipFill>
          <a:blip r:embed="rId2"/>
          <a:stretch>
            <a:fillRect/>
          </a:stretch>
        </p:blipFill>
        <p:spPr>
          <a:xfrm>
            <a:off x="1275137" y="190500"/>
            <a:ext cx="7508125" cy="5183088"/>
          </a:xfrm>
        </p:spPr>
      </p:pic>
      <p:sp>
        <p:nvSpPr>
          <p:cNvPr id="4" name="日期版面配置區 3">
            <a:extLst>
              <a:ext uri="{FF2B5EF4-FFF2-40B4-BE49-F238E27FC236}">
                <a16:creationId xmlns:a16="http://schemas.microsoft.com/office/drawing/2014/main" id="{CEDA217D-76CA-024D-A4A4-E93D3202CB62}"/>
              </a:ext>
            </a:extLst>
          </p:cNvPr>
          <p:cNvSpPr>
            <a:spLocks noGrp="1"/>
          </p:cNvSpPr>
          <p:nvPr>
            <p:ph type="dt" sz="half" idx="10"/>
          </p:nvPr>
        </p:nvSpPr>
        <p:spPr/>
        <p:txBody>
          <a:bodyPr/>
          <a:lstStyle/>
          <a:p>
            <a:r>
              <a:rPr lang="zh-TW" altLang="en-US"/>
              <a:t>專案管理(第4版)</a:t>
            </a:r>
            <a:endParaRPr lang="en-US" altLang="zh-TW"/>
          </a:p>
        </p:txBody>
      </p:sp>
      <p:sp>
        <p:nvSpPr>
          <p:cNvPr id="10" name="文字方塊 9">
            <a:extLst>
              <a:ext uri="{FF2B5EF4-FFF2-40B4-BE49-F238E27FC236}">
                <a16:creationId xmlns:a16="http://schemas.microsoft.com/office/drawing/2014/main" id="{374AEF80-2B4D-7A46-BFF6-BB380ECF85F4}"/>
              </a:ext>
            </a:extLst>
          </p:cNvPr>
          <p:cNvSpPr txBox="1"/>
          <p:nvPr/>
        </p:nvSpPr>
        <p:spPr>
          <a:xfrm>
            <a:off x="1763688" y="5830669"/>
            <a:ext cx="5688632" cy="369332"/>
          </a:xfrm>
          <a:prstGeom prst="rect">
            <a:avLst/>
          </a:prstGeom>
          <a:noFill/>
        </p:spPr>
        <p:txBody>
          <a:bodyPr wrap="square">
            <a:spAutoFit/>
          </a:bodyPr>
          <a:lstStyle/>
          <a:p>
            <a:r>
              <a:rPr lang="zh-TW" altLang="en-US" dirty="0"/>
              <a:t>https://www.youtube.com/watch?v=U3xGegmFDN0</a:t>
            </a:r>
          </a:p>
        </p:txBody>
      </p:sp>
    </p:spTree>
    <p:extLst>
      <p:ext uri="{BB962C8B-B14F-4D97-AF65-F5344CB8AC3E}">
        <p14:creationId xmlns:p14="http://schemas.microsoft.com/office/powerpoint/2010/main" val="2331774411"/>
      </p:ext>
    </p:extLst>
  </p:cSld>
  <p:clrMapOvr>
    <a:masterClrMapping/>
  </p:clrMapOvr>
</p:sld>
</file>

<file path=ppt/theme/theme1.xml><?xml version="1.0" encoding="utf-8"?>
<a:theme xmlns:a="http://schemas.openxmlformats.org/drawingml/2006/main" name="Echo">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Echo">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Echo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Echo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Echo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Echo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ho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Echo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Echo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Echo</Template>
  <TotalTime>3349</TotalTime>
  <Words>2133</Words>
  <Application>Microsoft Macintosh PowerPoint</Application>
  <PresentationFormat>如螢幕大小 (4:3)</PresentationFormat>
  <Paragraphs>246</Paragraphs>
  <Slides>38</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38</vt:i4>
      </vt:variant>
    </vt:vector>
  </HeadingPairs>
  <TitlesOfParts>
    <vt:vector size="43" baseType="lpstr">
      <vt:lpstr>標楷體</vt:lpstr>
      <vt:lpstr>Arial</vt:lpstr>
      <vt:lpstr>Times New Roman</vt:lpstr>
      <vt:lpstr>Wingdings</vt:lpstr>
      <vt:lpstr>Echo</vt:lpstr>
      <vt:lpstr>成本管理 (Cost)  </vt:lpstr>
      <vt:lpstr>本章學習重點</vt:lpstr>
      <vt:lpstr>專案管理五大流程群組與專案成本管理知識領域配適表 </vt:lpstr>
      <vt:lpstr>PowerPoint 簡報</vt:lpstr>
      <vt:lpstr>PowerPoint 簡報</vt:lpstr>
      <vt:lpstr>專案管理金三角第二要素- 成本 </vt:lpstr>
      <vt:lpstr>成本管理計畫內容 </vt:lpstr>
      <vt:lpstr>PowerPoint 簡報</vt:lpstr>
      <vt:lpstr>PowerPoint 簡報</vt:lpstr>
      <vt:lpstr>成本基線(Cost Baseline) </vt:lpstr>
      <vt:lpstr>PowerPoint 簡報</vt:lpstr>
      <vt:lpstr>常見的成本估算方法 </vt:lpstr>
      <vt:lpstr>PowerPoint 簡報</vt:lpstr>
      <vt:lpstr>PowerPoint 簡報</vt:lpstr>
      <vt:lpstr>PowerPoint 簡報</vt:lpstr>
      <vt:lpstr>三點估算法 (three-point estimating) </vt:lpstr>
      <vt:lpstr>PowerPoint 簡報</vt:lpstr>
      <vt:lpstr>PowerPoint 簡報</vt:lpstr>
      <vt:lpstr>專案在編列預算時，必須注意事項 </vt:lpstr>
      <vt:lpstr>專案經理必備的財務知識 </vt:lpstr>
      <vt:lpstr>在進行專案時，專案經理會參與的財務分析工作主要有 </vt:lpstr>
      <vt:lpstr>一般常用來評估投資計畫獲益性之指標 </vt:lpstr>
      <vt:lpstr>敏感性分析 </vt:lpstr>
      <vt:lpstr>通常選擇測試敏感度分析的變數包括</vt:lpstr>
      <vt:lpstr>編製現金流量試算表的步驟 </vt:lpstr>
      <vt:lpstr>編製現金流量試算表的步驟</vt:lpstr>
      <vt:lpstr>財務與經濟分析在定義成本與效益的內涵是不同的，主要差異如下 </vt:lpstr>
      <vt:lpstr>財務與經濟分析在定義成本與效益的內涵是不同的，主要差異如下</vt:lpstr>
      <vt:lpstr>估算經濟價值的步驟 </vt:lpstr>
      <vt:lpstr>需要調整之財務項目約包括</vt:lpstr>
      <vt:lpstr>成本的組成 </vt:lpstr>
      <vt:lpstr>PowerPoint 簡報</vt:lpstr>
      <vt:lpstr>作業基礎成本制 Activity-Based Costing, ABC</vt:lpstr>
      <vt:lpstr>PowerPoint 簡報</vt:lpstr>
      <vt:lpstr>PowerPoint 簡報</vt:lpstr>
      <vt:lpstr>採購成本</vt:lpstr>
      <vt:lpstr>EVM</vt:lpstr>
      <vt:lpstr>下星期ＨＷ</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專案管理</dc:title>
  <dc:creator>Eric</dc:creator>
  <cp:lastModifiedBy>賴佳瑜</cp:lastModifiedBy>
  <cp:revision>80</cp:revision>
  <dcterms:created xsi:type="dcterms:W3CDTF">2009-08-27T11:48:37Z</dcterms:created>
  <dcterms:modified xsi:type="dcterms:W3CDTF">2022-11-14T17:07:15Z</dcterms:modified>
</cp:coreProperties>
</file>